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1"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y="5143500" cx="9144000"/>
  <p:notesSz cx="6858000" cy="9144000"/>
  <p:embeddedFontLst>
    <p:embeddedFont>
      <p:font typeface="Dosis"/>
      <p:regular r:id="rId27"/>
      <p:bold r:id="rId28"/>
    </p:embeddedFont>
    <p:embeddedFont>
      <p:font typeface="Roboto Black"/>
      <p:bold r:id="rId29"/>
      <p:boldItalic r:id="rId30"/>
    </p:embeddedFont>
    <p:embeddedFont>
      <p:font typeface="Roboto Thin"/>
      <p:regular r:id="rId31"/>
      <p:bold r:id="rId32"/>
      <p:italic r:id="rId33"/>
      <p:boldItalic r:id="rId34"/>
    </p:embeddedFont>
    <p:embeddedFont>
      <p:font typeface="Roboto"/>
      <p:regular r:id="rId35"/>
      <p:bold r:id="rId36"/>
      <p:italic r:id="rId37"/>
      <p:boldItalic r:id="rId38"/>
    </p:embeddedFont>
    <p:embeddedFont>
      <p:font typeface="Montserrat"/>
      <p:regular r:id="rId39"/>
      <p:bold r:id="rId40"/>
      <p:italic r:id="rId41"/>
      <p:boldItalic r:id="rId42"/>
    </p:embeddedFont>
    <p:embeddedFont>
      <p:font typeface="Montserrat ExtraBold"/>
      <p:bold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5" roundtripDataSignature="AMtx7mhNRBL1stTtTQdcrSxmNZWOVzX+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4179D2-C450-47E8-8200-C905B23EC32B}">
  <a:tblStyle styleId="{104179D2-C450-47E8-8200-C905B23EC32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2.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4.xml"/><Relationship Id="rId44" Type="http://schemas.openxmlformats.org/officeDocument/2006/relationships/font" Target="fonts/MontserratExtraBold-boldItalic.fntdata"/><Relationship Id="rId21" Type="http://schemas.openxmlformats.org/officeDocument/2006/relationships/slide" Target="slides/slide13.xml"/><Relationship Id="rId43" Type="http://schemas.openxmlformats.org/officeDocument/2006/relationships/font" Target="fonts/MontserratExtraBold-bold.fntdata"/><Relationship Id="rId24" Type="http://schemas.openxmlformats.org/officeDocument/2006/relationships/slide" Target="slides/slide16.xml"/><Relationship Id="rId23" Type="http://schemas.openxmlformats.org/officeDocument/2006/relationships/slide" Target="slides/slide15.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Dosis-bold.fntdata"/><Relationship Id="rId27" Type="http://schemas.openxmlformats.org/officeDocument/2006/relationships/font" Target="fonts/Dosi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lack-bold.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Thin-regular.fntdata"/><Relationship Id="rId30" Type="http://schemas.openxmlformats.org/officeDocument/2006/relationships/font" Target="fonts/RobotoBlack-boldItalic.fntdata"/><Relationship Id="rId11" Type="http://schemas.openxmlformats.org/officeDocument/2006/relationships/slide" Target="slides/slide3.xml"/><Relationship Id="rId33" Type="http://schemas.openxmlformats.org/officeDocument/2006/relationships/font" Target="fonts/RobotoThin-italic.fntdata"/><Relationship Id="rId10" Type="http://schemas.openxmlformats.org/officeDocument/2006/relationships/slide" Target="slides/slide2.xml"/><Relationship Id="rId32" Type="http://schemas.openxmlformats.org/officeDocument/2006/relationships/font" Target="fonts/RobotoThin-bold.fntdata"/><Relationship Id="rId13" Type="http://schemas.openxmlformats.org/officeDocument/2006/relationships/slide" Target="slides/slide5.xml"/><Relationship Id="rId35" Type="http://schemas.openxmlformats.org/officeDocument/2006/relationships/font" Target="fonts/Roboto-regular.fntdata"/><Relationship Id="rId12" Type="http://schemas.openxmlformats.org/officeDocument/2006/relationships/slide" Target="slides/slide4.xml"/><Relationship Id="rId34" Type="http://schemas.openxmlformats.org/officeDocument/2006/relationships/font" Target="fonts/RobotoThin-boldItalic.fntdata"/><Relationship Id="rId15" Type="http://schemas.openxmlformats.org/officeDocument/2006/relationships/slide" Target="slides/slide7.xml"/><Relationship Id="rId37" Type="http://schemas.openxmlformats.org/officeDocument/2006/relationships/font" Target="fonts/Roboto-italic.fntdata"/><Relationship Id="rId14" Type="http://schemas.openxmlformats.org/officeDocument/2006/relationships/slide" Target="slides/slide6.xml"/><Relationship Id="rId36" Type="http://schemas.openxmlformats.org/officeDocument/2006/relationships/font" Target="fonts/Roboto-bold.fntdata"/><Relationship Id="rId17" Type="http://schemas.openxmlformats.org/officeDocument/2006/relationships/slide" Target="slides/slide9.xml"/><Relationship Id="rId39" Type="http://schemas.openxmlformats.org/officeDocument/2006/relationships/font" Target="fonts/Montserrat-regular.fntdata"/><Relationship Id="rId16" Type="http://schemas.openxmlformats.org/officeDocument/2006/relationships/slide" Target="slides/slide8.xml"/><Relationship Id="rId38" Type="http://schemas.openxmlformats.org/officeDocument/2006/relationships/font" Target="fonts/Roboto-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f33548b8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ef33548b87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f4d8fb7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ef4d8fb7e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f23ea4b3c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ef23ea4b3c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f23ea4b3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ef23ea4b3c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f23ea4b3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ef23ea4b3c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f23ea4b3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ef23ea4b3c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f4d8fb7e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f4d8fb7e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f4d8fb7e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f4d8fb7e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f23ea4b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ef23ea4b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f23ea4b3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ef23ea4b3c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f23ea4b3c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ef23ea4b3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f33548b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ef33548b8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f33548b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ef33548b87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f4d8fb7e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ef4d8fb7e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olumn">
  <p:cSld name="CUSTOM_3">
    <p:spTree>
      <p:nvGrpSpPr>
        <p:cNvPr id="41" name="Shape 41"/>
        <p:cNvGrpSpPr/>
        <p:nvPr/>
      </p:nvGrpSpPr>
      <p:grpSpPr>
        <a:xfrm>
          <a:off x="0" y="0"/>
          <a:ext cx="0" cy="0"/>
          <a:chOff x="0" y="0"/>
          <a:chExt cx="0" cy="0"/>
        </a:xfrm>
      </p:grpSpPr>
      <p:sp>
        <p:nvSpPr>
          <p:cNvPr id="42" name="Google Shape;42;p32"/>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43" name="Google Shape;43;p32"/>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44" name="Google Shape;44;p32"/>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45" name="Google Shape;45;p32"/>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46" name="Google Shape;46;p32"/>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47" name="Google Shape;47;p32"/>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cSld name="CUSTOM_4">
    <p:spTree>
      <p:nvGrpSpPr>
        <p:cNvPr id="48" name="Shape 48"/>
        <p:cNvGrpSpPr/>
        <p:nvPr/>
      </p:nvGrpSpPr>
      <p:grpSpPr>
        <a:xfrm>
          <a:off x="0" y="0"/>
          <a:ext cx="0" cy="0"/>
          <a:chOff x="0" y="0"/>
          <a:chExt cx="0" cy="0"/>
        </a:xfrm>
      </p:grpSpPr>
      <p:sp>
        <p:nvSpPr>
          <p:cNvPr id="49" name="Google Shape;49;p33"/>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50" name="Google Shape;50;p33"/>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1" name="Google Shape;51;p33"/>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2" name="Google Shape;52;p33"/>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3" name="Google Shape;53;p33"/>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4" name="Google Shape;54;p33"/>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5" name="Google Shape;55;p33"/>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6" name="Google Shape;56;p33"/>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olumn">
  <p:cSld name="CUSTOM_20">
    <p:spTree>
      <p:nvGrpSpPr>
        <p:cNvPr id="57" name="Shape 57"/>
        <p:cNvGrpSpPr/>
        <p:nvPr/>
      </p:nvGrpSpPr>
      <p:grpSpPr>
        <a:xfrm>
          <a:off x="0" y="0"/>
          <a:ext cx="0" cy="0"/>
          <a:chOff x="0" y="0"/>
          <a:chExt cx="0" cy="0"/>
        </a:xfrm>
      </p:grpSpPr>
      <p:sp>
        <p:nvSpPr>
          <p:cNvPr id="58" name="Google Shape;58;p34"/>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59" name="Google Shape;59;p34"/>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0" name="Google Shape;60;p34"/>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1" name="Google Shape;61;p34"/>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2" name="Google Shape;62;p34"/>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3" name="Google Shape;63;p34"/>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64" name="Google Shape;64;p34"/>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5" name="Google Shape;65;p34"/>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6" name="Google Shape;66;p34"/>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67" name="Google Shape;67;p34"/>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8" name="Google Shape;68;p34"/>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9" name="Google Shape;69;p34"/>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70" name="Google Shape;70;p34"/>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71" name="Google Shape;71;p34"/>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72" name="Google Shape;72;p34"/>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3" name="Google Shape;73;p34"/>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74" name="Google Shape;74;p34"/>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5" name="Google Shape;75;p34"/>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76" name="Google Shape;76;p34"/>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77" name="Google Shape;77;p34"/>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8" name="Google Shape;78;p34"/>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79" name="Google Shape;79;p34"/>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80" name="Google Shape;80;p34"/>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81" name="Google Shape;81;p34"/>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82" name="Google Shape;82;p34"/>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83" name="Google Shape;83;p34"/>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84" name="Google Shape;84;p34"/>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85" name="Google Shape;85;p34"/>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86" name="Google Shape;86;p34"/>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87" name="Google Shape;87;p34"/>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88" name="Google Shape;88;p34"/>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89" name="Google Shape;89;p34"/>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90" name="Google Shape;90;p34"/>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1" name="Google Shape;91;p34"/>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2" name="Google Shape;92;p34"/>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3" name="Google Shape;93;p34"/>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Slide">
  <p:cSld name="CUSTOM_19">
    <p:spTree>
      <p:nvGrpSpPr>
        <p:cNvPr id="94" name="Shape 94"/>
        <p:cNvGrpSpPr/>
        <p:nvPr/>
      </p:nvGrpSpPr>
      <p:grpSpPr>
        <a:xfrm>
          <a:off x="0" y="0"/>
          <a:ext cx="0" cy="0"/>
          <a:chOff x="0" y="0"/>
          <a:chExt cx="0" cy="0"/>
        </a:xfrm>
      </p:grpSpPr>
      <p:pic>
        <p:nvPicPr>
          <p:cNvPr id="95" name="Google Shape;95;p35"/>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96" name="Google Shape;96;p35"/>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7" name="Google Shape;97;p35"/>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98" name="Google Shape;98;p35"/>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99" name="Google Shape;99;p35"/>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00" name="Google Shape;100;p35"/>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01" name="Google Shape;101;p35"/>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02" name="Google Shape;102;p35"/>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03" name="Google Shape;103;p35"/>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04" name="Google Shape;104;p35"/>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05" name="Google Shape;105;p35"/>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06" name="Google Shape;106;p35"/>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07" name="Google Shape;107;p35"/>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08" name="Google Shape;108;p35"/>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09" name="Google Shape;109;p35"/>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Image Normal">
  <p:cSld name="CUSTOM_13">
    <p:spTree>
      <p:nvGrpSpPr>
        <p:cNvPr id="110" name="Shape 110"/>
        <p:cNvGrpSpPr/>
        <p:nvPr/>
      </p:nvGrpSpPr>
      <p:grpSpPr>
        <a:xfrm>
          <a:off x="0" y="0"/>
          <a:ext cx="0" cy="0"/>
          <a:chOff x="0" y="0"/>
          <a:chExt cx="0" cy="0"/>
        </a:xfrm>
      </p:grpSpPr>
      <p:sp>
        <p:nvSpPr>
          <p:cNvPr id="111" name="Google Shape;111;p36"/>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6"/>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13" name="Google Shape;113;p36"/>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14" name="Google Shape;114;p36"/>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15" name="Google Shape;115;p36"/>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16" name="Google Shape;116;p36"/>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Image Slide">
  <p:cSld name="CUSTOM_14">
    <p:spTree>
      <p:nvGrpSpPr>
        <p:cNvPr id="117" name="Shape 117"/>
        <p:cNvGrpSpPr/>
        <p:nvPr/>
      </p:nvGrpSpPr>
      <p:grpSpPr>
        <a:xfrm>
          <a:off x="0" y="0"/>
          <a:ext cx="0" cy="0"/>
          <a:chOff x="0" y="0"/>
          <a:chExt cx="0" cy="0"/>
        </a:xfrm>
      </p:grpSpPr>
      <p:sp>
        <p:nvSpPr>
          <p:cNvPr id="118" name="Google Shape;118;p37"/>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19" name="Google Shape;119;p37"/>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20" name="Google Shape;120;p37"/>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21" name="Google Shape;121;p37"/>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22" name="Google Shape;122;p37"/>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23" name="Google Shape;123;p37"/>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CUSTOM_15">
    <p:spTree>
      <p:nvGrpSpPr>
        <p:cNvPr id="124" name="Shape 124"/>
        <p:cNvGrpSpPr/>
        <p:nvPr/>
      </p:nvGrpSpPr>
      <p:grpSpPr>
        <a:xfrm>
          <a:off x="0" y="0"/>
          <a:ext cx="0" cy="0"/>
          <a:chOff x="0" y="0"/>
          <a:chExt cx="0" cy="0"/>
        </a:xfrm>
      </p:grpSpPr>
      <p:pic>
        <p:nvPicPr>
          <p:cNvPr id="125" name="Google Shape;125;p38"/>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26" name="Google Shape;126;p38"/>
          <p:cNvSpPr/>
          <p:nvPr/>
        </p:nvSpPr>
        <p:spPr>
          <a:xfrm>
            <a:off x="0" y="0"/>
            <a:ext cx="9144000" cy="5143500"/>
          </a:xfrm>
          <a:prstGeom prst="rect">
            <a:avLst/>
          </a:prstGeom>
          <a:solidFill>
            <a:srgbClr val="204056">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8"/>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28" name="Google Shape;128;p38"/>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CUSTOM_16">
    <p:spTree>
      <p:nvGrpSpPr>
        <p:cNvPr id="129" name="Shape 129"/>
        <p:cNvGrpSpPr/>
        <p:nvPr/>
      </p:nvGrpSpPr>
      <p:grpSpPr>
        <a:xfrm>
          <a:off x="0" y="0"/>
          <a:ext cx="0" cy="0"/>
          <a:chOff x="0" y="0"/>
          <a:chExt cx="0" cy="0"/>
        </a:xfrm>
      </p:grpSpPr>
      <p:pic>
        <p:nvPicPr>
          <p:cNvPr id="130" name="Google Shape;130;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1" name="Google Shape;131;p39"/>
          <p:cNvSpPr/>
          <p:nvPr/>
        </p:nvSpPr>
        <p:spPr>
          <a:xfrm>
            <a:off x="0" y="0"/>
            <a:ext cx="9144000" cy="5143500"/>
          </a:xfrm>
          <a:prstGeom prst="rect">
            <a:avLst/>
          </a:prstGeom>
          <a:solidFill>
            <a:srgbClr val="204056">
              <a:alpha val="8156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9"/>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33" name="Google Shape;133;p39"/>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 Slide">
  <p:cSld name="CUSTOM_17">
    <p:bg>
      <p:bgPr>
        <a:solidFill>
          <a:srgbClr val="000000"/>
        </a:solidFill>
      </p:bgPr>
    </p:bg>
    <p:spTree>
      <p:nvGrpSpPr>
        <p:cNvPr id="134" name="Shape 134"/>
        <p:cNvGrpSpPr/>
        <p:nvPr/>
      </p:nvGrpSpPr>
      <p:grpSpPr>
        <a:xfrm>
          <a:off x="0" y="0"/>
          <a:ext cx="0" cy="0"/>
          <a:chOff x="0" y="0"/>
          <a:chExt cx="0" cy="0"/>
        </a:xfrm>
      </p:grpSpPr>
      <p:pic>
        <p:nvPicPr>
          <p:cNvPr id="135" name="Google Shape;135;p40"/>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36" name="Google Shape;136;p40"/>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37" name="Google Shape;137;p40"/>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white">
  <p:cSld name="CUSTOM_5">
    <p:spTree>
      <p:nvGrpSpPr>
        <p:cNvPr id="138" name="Shape 138"/>
        <p:cNvGrpSpPr/>
        <p:nvPr/>
      </p:nvGrpSpPr>
      <p:grpSpPr>
        <a:xfrm>
          <a:off x="0" y="0"/>
          <a:ext cx="0" cy="0"/>
          <a:chOff x="0" y="0"/>
          <a:chExt cx="0" cy="0"/>
        </a:xfrm>
      </p:grpSpPr>
      <p:pic>
        <p:nvPicPr>
          <p:cNvPr id="139" name="Google Shape;139;p4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40" name="Google Shape;140;p41"/>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95269"/>
        </a:solidFill>
      </p:bgPr>
    </p:bg>
    <p:spTree>
      <p:nvGrpSpPr>
        <p:cNvPr id="9" name="Shape 9"/>
        <p:cNvGrpSpPr/>
        <p:nvPr/>
      </p:nvGrpSpPr>
      <p:grpSpPr>
        <a:xfrm>
          <a:off x="0" y="0"/>
          <a:ext cx="0" cy="0"/>
          <a:chOff x="0" y="0"/>
          <a:chExt cx="0" cy="0"/>
        </a:xfrm>
      </p:grpSpPr>
      <p:sp>
        <p:nvSpPr>
          <p:cNvPr id="10" name="Google Shape;10;p24"/>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11" name="Google Shape;11;p24"/>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12" name="Google Shape;12;p24"/>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13" name="Google Shape;13;p24"/>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ver blue" type="titleOnly">
  <p:cSld name="TITLE_ONLY">
    <p:spTree>
      <p:nvGrpSpPr>
        <p:cNvPr id="141" name="Shape 141"/>
        <p:cNvGrpSpPr/>
        <p:nvPr/>
      </p:nvGrpSpPr>
      <p:grpSpPr>
        <a:xfrm>
          <a:off x="0" y="0"/>
          <a:ext cx="0" cy="0"/>
          <a:chOff x="0" y="0"/>
          <a:chExt cx="0" cy="0"/>
        </a:xfrm>
      </p:grpSpPr>
      <p:pic>
        <p:nvPicPr>
          <p:cNvPr id="142" name="Google Shape;142;p4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43" name="Google Shape;143;p42"/>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Slide">
  <p:cSld name="CUSTOM_18">
    <p:bg>
      <p:bgPr>
        <a:solidFill>
          <a:srgbClr val="295269"/>
        </a:solidFill>
      </p:bgPr>
    </p:bg>
    <p:spTree>
      <p:nvGrpSpPr>
        <p:cNvPr id="144" name="Shape 144"/>
        <p:cNvGrpSpPr/>
        <p:nvPr/>
      </p:nvGrpSpPr>
      <p:grpSpPr>
        <a:xfrm>
          <a:off x="0" y="0"/>
          <a:ext cx="0" cy="0"/>
          <a:chOff x="0" y="0"/>
          <a:chExt cx="0" cy="0"/>
        </a:xfrm>
      </p:grpSpPr>
      <p:sp>
        <p:nvSpPr>
          <p:cNvPr id="145" name="Google Shape;145;p43"/>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46" name="Google Shape;146;p43"/>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47" name="Google Shape;147;p43"/>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48" name="Google Shape;148;p43"/>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1">
    <p:spTree>
      <p:nvGrpSpPr>
        <p:cNvPr id="149" name="Shape 149"/>
        <p:cNvGrpSpPr/>
        <p:nvPr/>
      </p:nvGrpSpPr>
      <p:grpSpPr>
        <a:xfrm>
          <a:off x="0" y="0"/>
          <a:ext cx="0" cy="0"/>
          <a:chOff x="0" y="0"/>
          <a:chExt cx="0" cy="0"/>
        </a:xfrm>
      </p:grpSpPr>
      <p:cxnSp>
        <p:nvCxnSpPr>
          <p:cNvPr id="150" name="Google Shape;150;p44"/>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1" name="Google Shape;151;p44"/>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52" name="Google Shape;152;p44"/>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3" name="Google Shape;153;p44"/>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54" name="Google Shape;154;p44"/>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5" name="Google Shape;155;p44"/>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156" name="Google Shape;156;p44"/>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57" name="Google Shape;157;p44"/>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158" name="Google Shape;158;p44"/>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159" name="Google Shape;159;p44"/>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0" name="Google Shape;160;p44"/>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161" name="Google Shape;161;p44"/>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62" name="Google Shape;162;p44"/>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3" name="Google Shape;163;p44"/>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164" name="Google Shape;164;p44"/>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165" name="Google Shape;165;p44"/>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6" name="Google Shape;166;p44"/>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167" name="Google Shape;167;p44"/>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68" name="Google Shape;168;p44"/>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9" name="Google Shape;169;p44"/>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170" name="Google Shape;170;p44"/>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171" name="Google Shape;171;p44"/>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72" name="Google Shape;172;p44"/>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173" name="Google Shape;173;p44"/>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74" name="Google Shape;174;p44"/>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175" name="Google Shape;175;p44"/>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176" name="Google Shape;176;p44"/>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177" name="Google Shape;177;p44"/>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178" name="Google Shape;178;p44"/>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179" name="Google Shape;179;p44"/>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180" name="Google Shape;180;p44"/>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181" name="Google Shape;181;p44"/>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182" name="Google Shape;182;p44"/>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183" name="Google Shape;183;p44"/>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184" name="Google Shape;184;p44"/>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185" name="Google Shape;185;p44"/>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186" name="Google Shape;186;p44"/>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187" name="Google Shape;187;p44"/>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188" name="Google Shape;188;p44"/>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4"/>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190" name="Google Shape;190;p44"/>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191" name="Google Shape;191;p44"/>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4"/>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193" name="Google Shape;193;p44"/>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 name="Google Shape;194;p44"/>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195" name="Google Shape;195;p44"/>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196" name="Google Shape;196;p44"/>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197" name="Google Shape;197;p44"/>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2" name="Shape 202"/>
        <p:cNvGrpSpPr/>
        <p:nvPr/>
      </p:nvGrpSpPr>
      <p:grpSpPr>
        <a:xfrm>
          <a:off x="0" y="0"/>
          <a:ext cx="0" cy="0"/>
          <a:chOff x="0" y="0"/>
          <a:chExt cx="0" cy="0"/>
        </a:xfrm>
      </p:grpSpPr>
      <p:sp>
        <p:nvSpPr>
          <p:cNvPr id="203" name="Google Shape;203;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04" name="Google Shape;204;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205" name="Google Shape;20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6" name="Shape 206"/>
        <p:cNvGrpSpPr/>
        <p:nvPr/>
      </p:nvGrpSpPr>
      <p:grpSpPr>
        <a:xfrm>
          <a:off x="0" y="0"/>
          <a:ext cx="0" cy="0"/>
          <a:chOff x="0" y="0"/>
          <a:chExt cx="0" cy="0"/>
        </a:xfrm>
      </p:grpSpPr>
      <p:sp>
        <p:nvSpPr>
          <p:cNvPr id="207" name="Google Shape;207;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p:txBody>
      </p:sp>
      <p:sp>
        <p:nvSpPr>
          <p:cNvPr id="208" name="Google Shape;208;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209" name="Google Shape;209;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0" name="Shape 210"/>
        <p:cNvGrpSpPr/>
        <p:nvPr/>
      </p:nvGrpSpPr>
      <p:grpSpPr>
        <a:xfrm>
          <a:off x="0" y="0"/>
          <a:ext cx="0" cy="0"/>
          <a:chOff x="0" y="0"/>
          <a:chExt cx="0" cy="0"/>
        </a:xfrm>
      </p:grpSpPr>
      <p:sp>
        <p:nvSpPr>
          <p:cNvPr id="211" name="Google Shape;211;p4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2" name="Google Shape;21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3" name="Shape 213"/>
        <p:cNvGrpSpPr/>
        <p:nvPr/>
      </p:nvGrpSpPr>
      <p:grpSpPr>
        <a:xfrm>
          <a:off x="0" y="0"/>
          <a:ext cx="0" cy="0"/>
          <a:chOff x="0" y="0"/>
          <a:chExt cx="0" cy="0"/>
        </a:xfrm>
      </p:grpSpPr>
      <p:sp>
        <p:nvSpPr>
          <p:cNvPr id="214" name="Google Shape;214;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5" name="Google Shape;215;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6" name="Google Shape;216;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7" name="Google Shape;21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8" name="Shape 218"/>
        <p:cNvGrpSpPr/>
        <p:nvPr/>
      </p:nvGrpSpPr>
      <p:grpSpPr>
        <a:xfrm>
          <a:off x="0" y="0"/>
          <a:ext cx="0" cy="0"/>
          <a:chOff x="0" y="0"/>
          <a:chExt cx="0" cy="0"/>
        </a:xfrm>
      </p:grpSpPr>
      <p:sp>
        <p:nvSpPr>
          <p:cNvPr id="219" name="Google Shape;219;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0" name="Google Shape;220;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1" name="Shape 221"/>
        <p:cNvGrpSpPr/>
        <p:nvPr/>
      </p:nvGrpSpPr>
      <p:grpSpPr>
        <a:xfrm>
          <a:off x="0" y="0"/>
          <a:ext cx="0" cy="0"/>
          <a:chOff x="0" y="0"/>
          <a:chExt cx="0" cy="0"/>
        </a:xfrm>
      </p:grpSpPr>
      <p:sp>
        <p:nvSpPr>
          <p:cNvPr id="222" name="Google Shape;222;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3" name="Google Shape;223;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4" name="Google Shape;22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5" name="Shape 225"/>
        <p:cNvGrpSpPr/>
        <p:nvPr/>
      </p:nvGrpSpPr>
      <p:grpSpPr>
        <a:xfrm>
          <a:off x="0" y="0"/>
          <a:ext cx="0" cy="0"/>
          <a:chOff x="0" y="0"/>
          <a:chExt cx="0" cy="0"/>
        </a:xfrm>
      </p:grpSpPr>
      <p:sp>
        <p:nvSpPr>
          <p:cNvPr id="226" name="Google Shape;226;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7" name="Google Shape;227;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p:cSld name="CUSTOM_1">
    <p:bg>
      <p:bgPr>
        <a:solidFill>
          <a:srgbClr val="295269"/>
        </a:solidFill>
      </p:bgPr>
    </p:bg>
    <p:spTree>
      <p:nvGrpSpPr>
        <p:cNvPr id="14" name="Shape 14"/>
        <p:cNvGrpSpPr/>
        <p:nvPr/>
      </p:nvGrpSpPr>
      <p:grpSpPr>
        <a:xfrm>
          <a:off x="0" y="0"/>
          <a:ext cx="0" cy="0"/>
          <a:chOff x="0" y="0"/>
          <a:chExt cx="0" cy="0"/>
        </a:xfrm>
      </p:grpSpPr>
      <p:sp>
        <p:nvSpPr>
          <p:cNvPr id="15" name="Google Shape;15;p25"/>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16" name="Google Shape;16;p25"/>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17" name="Google Shape;17;p25"/>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18" name="Google Shape;18;p25"/>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1" name="Google Shape;231;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2" name="Google Shape;232;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3" name="Google Shape;23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4" name="Shape 234"/>
        <p:cNvGrpSpPr/>
        <p:nvPr/>
      </p:nvGrpSpPr>
      <p:grpSpPr>
        <a:xfrm>
          <a:off x="0" y="0"/>
          <a:ext cx="0" cy="0"/>
          <a:chOff x="0" y="0"/>
          <a:chExt cx="0" cy="0"/>
        </a:xfrm>
      </p:grpSpPr>
      <p:sp>
        <p:nvSpPr>
          <p:cNvPr id="235" name="Google Shape;235;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36" name="Google Shape;236;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7" name="Shape 237"/>
        <p:cNvGrpSpPr/>
        <p:nvPr/>
      </p:nvGrpSpPr>
      <p:grpSpPr>
        <a:xfrm>
          <a:off x="0" y="0"/>
          <a:ext cx="0" cy="0"/>
          <a:chOff x="0" y="0"/>
          <a:chExt cx="0" cy="0"/>
        </a:xfrm>
      </p:grpSpPr>
      <p:sp>
        <p:nvSpPr>
          <p:cNvPr id="238" name="Google Shape;238;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39" name="Google Shape;239;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40" name="Google Shape;24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1" name="Shape 241"/>
        <p:cNvGrpSpPr/>
        <p:nvPr/>
      </p:nvGrpSpPr>
      <p:grpSpPr>
        <a:xfrm>
          <a:off x="0" y="0"/>
          <a:ext cx="0" cy="0"/>
          <a:chOff x="0" y="0"/>
          <a:chExt cx="0" cy="0"/>
        </a:xfrm>
      </p:grpSpPr>
      <p:sp>
        <p:nvSpPr>
          <p:cNvPr id="242" name="Google Shape;242;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7" name="Shape 247"/>
        <p:cNvGrpSpPr/>
        <p:nvPr/>
      </p:nvGrpSpPr>
      <p:grpSpPr>
        <a:xfrm>
          <a:off x="0" y="0"/>
          <a:ext cx="0" cy="0"/>
          <a:chOff x="0" y="0"/>
          <a:chExt cx="0" cy="0"/>
        </a:xfrm>
      </p:grpSpPr>
      <p:sp>
        <p:nvSpPr>
          <p:cNvPr id="248" name="Google Shape;248;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1" name="Shape 251"/>
        <p:cNvGrpSpPr/>
        <p:nvPr/>
      </p:nvGrpSpPr>
      <p:grpSpPr>
        <a:xfrm>
          <a:off x="0" y="0"/>
          <a:ext cx="0" cy="0"/>
          <a:chOff x="0" y="0"/>
          <a:chExt cx="0" cy="0"/>
        </a:xfrm>
      </p:grpSpPr>
      <p:sp>
        <p:nvSpPr>
          <p:cNvPr id="252" name="Google Shape;252;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3" name="Google Shape;253;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4" name="Google Shape;2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sp>
        <p:nvSpPr>
          <p:cNvPr id="256" name="Google Shape;256;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7" name="Google Shape;25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 name="Google Shape;260;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1" name="Google Shape;261;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2" name="Google Shape;2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3" name="Shape 263"/>
        <p:cNvGrpSpPr/>
        <p:nvPr/>
      </p:nvGrpSpPr>
      <p:grpSpPr>
        <a:xfrm>
          <a:off x="0" y="0"/>
          <a:ext cx="0" cy="0"/>
          <a:chOff x="0" y="0"/>
          <a:chExt cx="0" cy="0"/>
        </a:xfrm>
      </p:grpSpPr>
      <p:sp>
        <p:nvSpPr>
          <p:cNvPr id="264" name="Google Shape;26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sp>
        <p:nvSpPr>
          <p:cNvPr id="267" name="Google Shape;267;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8" name="Google Shape;268;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9" name="Google Shape;2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CUSTOM_6">
    <p:bg>
      <p:bgPr>
        <a:solidFill>
          <a:srgbClr val="6AB1D3"/>
        </a:solidFill>
      </p:bgPr>
    </p:bg>
    <p:spTree>
      <p:nvGrpSpPr>
        <p:cNvPr id="19" name="Shape 19"/>
        <p:cNvGrpSpPr/>
        <p:nvPr/>
      </p:nvGrpSpPr>
      <p:grpSpPr>
        <a:xfrm>
          <a:off x="0" y="0"/>
          <a:ext cx="0" cy="0"/>
          <a:chOff x="0" y="0"/>
          <a:chExt cx="0" cy="0"/>
        </a:xfrm>
      </p:grpSpPr>
      <p:sp>
        <p:nvSpPr>
          <p:cNvPr id="20" name="Google Shape;20;p26"/>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21" name="Google Shape;21;p26"/>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0" name="Shape 270"/>
        <p:cNvGrpSpPr/>
        <p:nvPr/>
      </p:nvGrpSpPr>
      <p:grpSpPr>
        <a:xfrm>
          <a:off x="0" y="0"/>
          <a:ext cx="0" cy="0"/>
          <a:chOff x="0" y="0"/>
          <a:chExt cx="0" cy="0"/>
        </a:xfrm>
      </p:grpSpPr>
      <p:sp>
        <p:nvSpPr>
          <p:cNvPr id="271" name="Google Shape;271;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2" name="Google Shape;27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6" name="Google Shape;276;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7" name="Google Shape;277;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8" name="Google Shape;2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79" name="Shape 279"/>
        <p:cNvGrpSpPr/>
        <p:nvPr/>
      </p:nvGrpSpPr>
      <p:grpSpPr>
        <a:xfrm>
          <a:off x="0" y="0"/>
          <a:ext cx="0" cy="0"/>
          <a:chOff x="0" y="0"/>
          <a:chExt cx="0" cy="0"/>
        </a:xfrm>
      </p:grpSpPr>
      <p:sp>
        <p:nvSpPr>
          <p:cNvPr id="280" name="Google Shape;280;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1" name="Google Shape;2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2" name="Shape 282"/>
        <p:cNvGrpSpPr/>
        <p:nvPr/>
      </p:nvGrpSpPr>
      <p:grpSpPr>
        <a:xfrm>
          <a:off x="0" y="0"/>
          <a:ext cx="0" cy="0"/>
          <a:chOff x="0" y="0"/>
          <a:chExt cx="0" cy="0"/>
        </a:xfrm>
      </p:grpSpPr>
      <p:sp>
        <p:nvSpPr>
          <p:cNvPr id="283" name="Google Shape;283;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85" name="Google Shape;2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6" name="Shape 286"/>
        <p:cNvGrpSpPr/>
        <p:nvPr/>
      </p:nvGrpSpPr>
      <p:grpSpPr>
        <a:xfrm>
          <a:off x="0" y="0"/>
          <a:ext cx="0" cy="0"/>
          <a:chOff x="0" y="0"/>
          <a:chExt cx="0" cy="0"/>
        </a:xfrm>
      </p:grpSpPr>
      <p:sp>
        <p:nvSpPr>
          <p:cNvPr id="287" name="Google Shape;28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Slide">
  <p:cSld name="CUSTOM_7">
    <p:bg>
      <p:bgPr>
        <a:solidFill>
          <a:srgbClr val="E6E7E8"/>
        </a:solidFill>
      </p:bgPr>
    </p:bg>
    <p:spTree>
      <p:nvGrpSpPr>
        <p:cNvPr id="22" name="Shape 22"/>
        <p:cNvGrpSpPr/>
        <p:nvPr/>
      </p:nvGrpSpPr>
      <p:grpSpPr>
        <a:xfrm>
          <a:off x="0" y="0"/>
          <a:ext cx="0" cy="0"/>
          <a:chOff x="0" y="0"/>
          <a:chExt cx="0" cy="0"/>
        </a:xfrm>
      </p:grpSpPr>
      <p:sp>
        <p:nvSpPr>
          <p:cNvPr id="23" name="Google Shape;23;p27"/>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24" name="Google Shape;24;p27"/>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 Slide">
  <p:cSld name="CUSTOM_11">
    <p:spTree>
      <p:nvGrpSpPr>
        <p:cNvPr id="25" name="Shape 25"/>
        <p:cNvGrpSpPr/>
        <p:nvPr/>
      </p:nvGrpSpPr>
      <p:grpSpPr>
        <a:xfrm>
          <a:off x="0" y="0"/>
          <a:ext cx="0" cy="0"/>
          <a:chOff x="0" y="0"/>
          <a:chExt cx="0" cy="0"/>
        </a:xfrm>
      </p:grpSpPr>
      <p:sp>
        <p:nvSpPr>
          <p:cNvPr id="26" name="Google Shape;26;p28"/>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27" name="Google Shape;27;p28"/>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1">
  <p:cSld name="CUSTOM_9">
    <p:spTree>
      <p:nvGrpSpPr>
        <p:cNvPr id="28" name="Shape 28"/>
        <p:cNvGrpSpPr/>
        <p:nvPr/>
      </p:nvGrpSpPr>
      <p:grpSpPr>
        <a:xfrm>
          <a:off x="0" y="0"/>
          <a:ext cx="0" cy="0"/>
          <a:chOff x="0" y="0"/>
          <a:chExt cx="0" cy="0"/>
        </a:xfrm>
      </p:grpSpPr>
      <p:sp>
        <p:nvSpPr>
          <p:cNvPr id="29" name="Google Shape;29;p29"/>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30" name="Google Shape;30;p29"/>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31" name="Google Shape;31;p29"/>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32" name="Google Shape;32;p29"/>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p:cSld name="CUSTOM_8">
    <p:spTree>
      <p:nvGrpSpPr>
        <p:cNvPr id="33" name="Shape 33"/>
        <p:cNvGrpSpPr/>
        <p:nvPr/>
      </p:nvGrpSpPr>
      <p:grpSpPr>
        <a:xfrm>
          <a:off x="0" y="0"/>
          <a:ext cx="0" cy="0"/>
          <a:chOff x="0" y="0"/>
          <a:chExt cx="0" cy="0"/>
        </a:xfrm>
      </p:grpSpPr>
      <p:sp>
        <p:nvSpPr>
          <p:cNvPr id="34" name="Google Shape;34;p30"/>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35" name="Google Shape;35;p30"/>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36" name="Google Shape;36;p30"/>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2 - Andy">
  <p:cSld name="CUSTOM_8_1">
    <p:spTree>
      <p:nvGrpSpPr>
        <p:cNvPr id="37" name="Shape 37"/>
        <p:cNvGrpSpPr/>
        <p:nvPr/>
      </p:nvGrpSpPr>
      <p:grpSpPr>
        <a:xfrm>
          <a:off x="0" y="0"/>
          <a:ext cx="0" cy="0"/>
          <a:chOff x="0" y="0"/>
          <a:chExt cx="0" cy="0"/>
        </a:xfrm>
      </p:grpSpPr>
      <p:sp>
        <p:nvSpPr>
          <p:cNvPr id="38" name="Google Shape;38;p31"/>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39" name="Google Shape;39;p31"/>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40" name="Google Shape;40;p31"/>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Font typeface="Dosis"/>
              <a:buChar char="●"/>
              <a:defRPr sz="2400">
                <a:latin typeface="Dosis"/>
                <a:ea typeface="Dosis"/>
                <a:cs typeface="Dosis"/>
                <a:sym typeface="Dosis"/>
              </a:defRPr>
            </a:lvl1pPr>
            <a:lvl2pPr indent="-266700" lvl="1" marL="914400" algn="l">
              <a:lnSpc>
                <a:spcPct val="100000"/>
              </a:lnSpc>
              <a:spcBef>
                <a:spcPts val="0"/>
              </a:spcBef>
              <a:spcAft>
                <a:spcPts val="0"/>
              </a:spcAft>
              <a:buSzPts val="600"/>
              <a:buFont typeface="Dosis"/>
              <a:buChar char="○"/>
              <a:defRPr sz="600">
                <a:latin typeface="Dosis"/>
                <a:ea typeface="Dosis"/>
                <a:cs typeface="Dosis"/>
                <a:sym typeface="Dosis"/>
              </a:defRPr>
            </a:lvl2pPr>
            <a:lvl3pPr indent="-266700" lvl="2" marL="1371600" algn="l">
              <a:lnSpc>
                <a:spcPct val="100000"/>
              </a:lnSpc>
              <a:spcBef>
                <a:spcPts val="0"/>
              </a:spcBef>
              <a:spcAft>
                <a:spcPts val="0"/>
              </a:spcAft>
              <a:buSzPts val="600"/>
              <a:buFont typeface="Dosis"/>
              <a:buChar char="■"/>
              <a:defRPr sz="600">
                <a:latin typeface="Dosis"/>
                <a:ea typeface="Dosis"/>
                <a:cs typeface="Dosis"/>
                <a:sym typeface="Dosis"/>
              </a:defRPr>
            </a:lvl3pPr>
            <a:lvl4pPr indent="-266700" lvl="3" marL="1828800" algn="l">
              <a:lnSpc>
                <a:spcPct val="100000"/>
              </a:lnSpc>
              <a:spcBef>
                <a:spcPts val="0"/>
              </a:spcBef>
              <a:spcAft>
                <a:spcPts val="0"/>
              </a:spcAft>
              <a:buSzPts val="600"/>
              <a:buFont typeface="Dosis"/>
              <a:buChar char="●"/>
              <a:defRPr sz="600">
                <a:latin typeface="Dosis"/>
                <a:ea typeface="Dosis"/>
                <a:cs typeface="Dosis"/>
                <a:sym typeface="Dosis"/>
              </a:defRPr>
            </a:lvl4pPr>
            <a:lvl5pPr indent="-266700" lvl="4" marL="2286000" algn="l">
              <a:lnSpc>
                <a:spcPct val="100000"/>
              </a:lnSpc>
              <a:spcBef>
                <a:spcPts val="0"/>
              </a:spcBef>
              <a:spcAft>
                <a:spcPts val="0"/>
              </a:spcAft>
              <a:buSzPts val="600"/>
              <a:buFont typeface="Dosis"/>
              <a:buChar char="○"/>
              <a:defRPr sz="600">
                <a:latin typeface="Dosis"/>
                <a:ea typeface="Dosis"/>
                <a:cs typeface="Dosis"/>
                <a:sym typeface="Dosis"/>
              </a:defRPr>
            </a:lvl5pPr>
            <a:lvl6pPr indent="-266700" lvl="5" marL="2743200" algn="l">
              <a:lnSpc>
                <a:spcPct val="100000"/>
              </a:lnSpc>
              <a:spcBef>
                <a:spcPts val="0"/>
              </a:spcBef>
              <a:spcAft>
                <a:spcPts val="0"/>
              </a:spcAft>
              <a:buSzPts val="600"/>
              <a:buFont typeface="Dosis"/>
              <a:buChar char="■"/>
              <a:defRPr sz="600">
                <a:latin typeface="Dosis"/>
                <a:ea typeface="Dosis"/>
                <a:cs typeface="Dosis"/>
                <a:sym typeface="Dosis"/>
              </a:defRPr>
            </a:lvl6pPr>
            <a:lvl7pPr indent="-266700" lvl="6" marL="3200400" algn="l">
              <a:lnSpc>
                <a:spcPct val="100000"/>
              </a:lnSpc>
              <a:spcBef>
                <a:spcPts val="0"/>
              </a:spcBef>
              <a:spcAft>
                <a:spcPts val="0"/>
              </a:spcAft>
              <a:buSzPts val="600"/>
              <a:buFont typeface="Dosis"/>
              <a:buChar char="●"/>
              <a:defRPr sz="600">
                <a:latin typeface="Dosis"/>
                <a:ea typeface="Dosis"/>
                <a:cs typeface="Dosis"/>
                <a:sym typeface="Dosis"/>
              </a:defRPr>
            </a:lvl7pPr>
            <a:lvl8pPr indent="-266700" lvl="7" marL="3657600" algn="l">
              <a:lnSpc>
                <a:spcPct val="100000"/>
              </a:lnSpc>
              <a:spcBef>
                <a:spcPts val="0"/>
              </a:spcBef>
              <a:spcAft>
                <a:spcPts val="0"/>
              </a:spcAft>
              <a:buSzPts val="600"/>
              <a:buFont typeface="Dosis"/>
              <a:buChar char="○"/>
              <a:defRPr sz="600">
                <a:latin typeface="Dosis"/>
                <a:ea typeface="Dosis"/>
                <a:cs typeface="Dosis"/>
                <a:sym typeface="Dosis"/>
              </a:defRPr>
            </a:lvl8pPr>
            <a:lvl9pPr indent="-266700" lvl="8" marL="4114800" algn="l">
              <a:lnSpc>
                <a:spcPct val="100000"/>
              </a:lnSpc>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8" name="Shape 198"/>
        <p:cNvGrpSpPr/>
        <p:nvPr/>
      </p:nvGrpSpPr>
      <p:grpSpPr>
        <a:xfrm>
          <a:off x="0" y="0"/>
          <a:ext cx="0" cy="0"/>
          <a:chOff x="0" y="0"/>
          <a:chExt cx="0" cy="0"/>
        </a:xfrm>
      </p:grpSpPr>
      <p:sp>
        <p:nvSpPr>
          <p:cNvPr id="199" name="Google Shape;19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00" name="Google Shape;200;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201" name="Google Shape;20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16.jpg"/><Relationship Id="rId5" Type="http://schemas.openxmlformats.org/officeDocument/2006/relationships/image" Target="../media/image22.jpg"/><Relationship Id="rId6"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21.png"/><Relationship Id="rId5"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7.xml"/><Relationship Id="rId3" Type="http://schemas.openxmlformats.org/officeDocument/2006/relationships/hyperlink" Target="mailto:raeven.ruiz98@gmail.com" TargetMode="External"/><Relationship Id="rId4" Type="http://schemas.openxmlformats.org/officeDocument/2006/relationships/hyperlink" Target="https://github.com/raevenruiz/predict-nba-shooter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hyperlink" Target="https://medium.com/push-the-pace/fact-or-fiction-is-college-free-throw-percentage-better-than-college-three-point-percentage-at-8c77a7e3f09a" TargetMode="External"/><Relationship Id="rId4" Type="http://schemas.openxmlformats.org/officeDocument/2006/relationships/hyperlink" Target="https://github.com/mpope9/nba-sql/releases/tag/v0.0.4" TargetMode="External"/><Relationship Id="rId9" Type="http://schemas.openxmlformats.org/officeDocument/2006/relationships/hyperlink" Target="https://www.statmuse.com/" TargetMode="External"/><Relationship Id="rId5" Type="http://schemas.openxmlformats.org/officeDocument/2006/relationships/hyperlink" Target="https://www.basketball-reference.com/" TargetMode="External"/><Relationship Id="rId6" Type="http://schemas.openxmlformats.org/officeDocument/2006/relationships/hyperlink" Target="https://www.basketball-reference.com/" TargetMode="External"/><Relationship Id="rId7" Type="http://schemas.openxmlformats.org/officeDocument/2006/relationships/hyperlink" Target="https://www.sports-reference.com/cbb/" TargetMode="External"/><Relationship Id="rId8" Type="http://schemas.openxmlformats.org/officeDocument/2006/relationships/hyperlink" Target="https://www.statmus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28.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hyperlink" Target="https://docs.google.com/spreadsheets/d/1MVI9CUPz9LQbevGifuDL456Bk46td7nhFK8uHDzs41I/edit?usp=sharing" TargetMode="External"/><Relationship Id="rId4" Type="http://schemas.openxmlformats.org/officeDocument/2006/relationships/image" Target="../media/image17.jpg"/><Relationship Id="rId5" Type="http://schemas.openxmlformats.org/officeDocument/2006/relationships/image" Target="../media/image27.jpg"/><Relationship Id="rId6" Type="http://schemas.openxmlformats.org/officeDocument/2006/relationships/image" Target="../media/image18.jpg"/><Relationship Id="rId7"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291" name="Shape 291"/>
        <p:cNvGrpSpPr/>
        <p:nvPr/>
      </p:nvGrpSpPr>
      <p:grpSpPr>
        <a:xfrm>
          <a:off x="0" y="0"/>
          <a:ext cx="0" cy="0"/>
          <a:chOff x="0" y="0"/>
          <a:chExt cx="0" cy="0"/>
        </a:xfrm>
      </p:grpSpPr>
      <p:sp>
        <p:nvSpPr>
          <p:cNvPr id="292" name="Google Shape;292;p2"/>
          <p:cNvSpPr/>
          <p:nvPr/>
        </p:nvSpPr>
        <p:spPr>
          <a:xfrm>
            <a:off x="466813" y="2994050"/>
            <a:ext cx="8210374" cy="156146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lang="en" sz="2800">
                <a:solidFill>
                  <a:schemeClr val="lt1"/>
                </a:solidFill>
                <a:latin typeface="Roboto Black"/>
                <a:ea typeface="Roboto Black"/>
                <a:cs typeface="Roboto Black"/>
                <a:sym typeface="Roboto Black"/>
              </a:rPr>
              <a:t>Predicting the Next Best NBA Shooters</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EFEFEF"/>
                </a:solidFill>
                <a:latin typeface="Roboto Thin"/>
                <a:ea typeface="Roboto Thin"/>
                <a:cs typeface="Roboto Thin"/>
                <a:sym typeface="Roboto Thin"/>
              </a:rPr>
              <a:t>Raeven Ruiz</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9</a:t>
            </a:r>
            <a:r>
              <a:rPr b="0" i="0" lang="en" sz="2800" u="none" cap="none" strike="noStrike">
                <a:solidFill>
                  <a:srgbClr val="EFEFEF"/>
                </a:solidFill>
                <a:latin typeface="Roboto Thin"/>
                <a:ea typeface="Roboto Thin"/>
                <a:cs typeface="Roboto Thin"/>
                <a:sym typeface="Roboto Thin"/>
              </a:rPr>
              <a:t>/</a:t>
            </a:r>
            <a:r>
              <a:rPr lang="en" sz="2800">
                <a:solidFill>
                  <a:srgbClr val="EFEFEF"/>
                </a:solidFill>
                <a:latin typeface="Roboto Thin"/>
                <a:ea typeface="Roboto Thin"/>
                <a:cs typeface="Roboto Thin"/>
                <a:sym typeface="Roboto Thin"/>
              </a:rPr>
              <a:t>14</a:t>
            </a:r>
            <a:r>
              <a:rPr b="0" i="0" lang="en" sz="2800" u="none" cap="none" strike="noStrike">
                <a:solidFill>
                  <a:srgbClr val="EFEFEF"/>
                </a:solidFill>
                <a:latin typeface="Roboto Thin"/>
                <a:ea typeface="Roboto Thin"/>
                <a:cs typeface="Roboto Thin"/>
                <a:sym typeface="Roboto Thin"/>
              </a:rPr>
              <a:t>/2021</a:t>
            </a:r>
            <a:endParaRPr b="0" i="0" sz="2800" u="none" cap="none" strike="noStrike">
              <a:solidFill>
                <a:srgbClr val="EFEFEF"/>
              </a:solidFill>
              <a:latin typeface="Roboto Thin"/>
              <a:ea typeface="Roboto Thin"/>
              <a:cs typeface="Roboto Thin"/>
              <a:sym typeface="Roboto Thin"/>
            </a:endParaRPr>
          </a:p>
        </p:txBody>
      </p:sp>
      <p:pic>
        <p:nvPicPr>
          <p:cNvPr id="293" name="Google Shape;293;p2"/>
          <p:cNvPicPr preferRelativeResize="0"/>
          <p:nvPr/>
        </p:nvPicPr>
        <p:blipFill rotWithShape="1">
          <a:blip r:embed="rId3">
            <a:alphaModFix/>
          </a:blip>
          <a:srcRect b="0" l="0" r="0" t="0"/>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6" name="Shape 366"/>
        <p:cNvGrpSpPr/>
        <p:nvPr/>
      </p:nvGrpSpPr>
      <p:grpSpPr>
        <a:xfrm>
          <a:off x="0" y="0"/>
          <a:ext cx="0" cy="0"/>
          <a:chOff x="0" y="0"/>
          <a:chExt cx="0" cy="0"/>
        </a:xfrm>
      </p:grpSpPr>
      <p:sp>
        <p:nvSpPr>
          <p:cNvPr id="367" name="Google Shape;367;gef33548b87_0_1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2.4  What does this correlation look like?</a:t>
            </a:r>
            <a:endParaRPr b="1" sz="2400">
              <a:solidFill>
                <a:srgbClr val="295269"/>
              </a:solidFill>
              <a:latin typeface="Roboto"/>
              <a:ea typeface="Roboto"/>
              <a:cs typeface="Roboto"/>
              <a:sym typeface="Roboto"/>
            </a:endParaRPr>
          </a:p>
        </p:txBody>
      </p:sp>
      <p:sp>
        <p:nvSpPr>
          <p:cNvPr id="368" name="Google Shape;368;gef33548b87_0_16"/>
          <p:cNvSpPr/>
          <p:nvPr/>
        </p:nvSpPr>
        <p:spPr>
          <a:xfrm>
            <a:off x="311700" y="1553775"/>
            <a:ext cx="3803100" cy="236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gef33548b87_0_16" title="Chart"/>
          <p:cNvPicPr preferRelativeResize="0"/>
          <p:nvPr/>
        </p:nvPicPr>
        <p:blipFill>
          <a:blip r:embed="rId3">
            <a:alphaModFix/>
          </a:blip>
          <a:stretch>
            <a:fillRect/>
          </a:stretch>
        </p:blipFill>
        <p:spPr>
          <a:xfrm>
            <a:off x="452221" y="1651393"/>
            <a:ext cx="3522058" cy="2172924"/>
          </a:xfrm>
          <a:prstGeom prst="rect">
            <a:avLst/>
          </a:prstGeom>
          <a:noFill/>
          <a:ln>
            <a:noFill/>
          </a:ln>
        </p:spPr>
      </p:pic>
      <p:sp>
        <p:nvSpPr>
          <p:cNvPr id="370" name="Google Shape;370;gef33548b87_0_16"/>
          <p:cNvSpPr/>
          <p:nvPr/>
        </p:nvSpPr>
        <p:spPr>
          <a:xfrm>
            <a:off x="4471725" y="1553775"/>
            <a:ext cx="3803100" cy="236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gef33548b87_0_16" title="Chart"/>
          <p:cNvPicPr preferRelativeResize="0"/>
          <p:nvPr/>
        </p:nvPicPr>
        <p:blipFill>
          <a:blip r:embed="rId4">
            <a:alphaModFix/>
          </a:blip>
          <a:stretch>
            <a:fillRect/>
          </a:stretch>
        </p:blipFill>
        <p:spPr>
          <a:xfrm>
            <a:off x="4607275" y="1651400"/>
            <a:ext cx="3531991" cy="2172925"/>
          </a:xfrm>
          <a:prstGeom prst="rect">
            <a:avLst/>
          </a:prstGeom>
          <a:noFill/>
          <a:ln>
            <a:noFill/>
          </a:ln>
        </p:spPr>
      </p:pic>
      <p:sp>
        <p:nvSpPr>
          <p:cNvPr id="372" name="Google Shape;372;gef33548b87_0_16"/>
          <p:cNvSpPr txBox="1"/>
          <p:nvPr/>
        </p:nvSpPr>
        <p:spPr>
          <a:xfrm>
            <a:off x="1377450" y="4082650"/>
            <a:ext cx="16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Correlation: </a:t>
            </a:r>
            <a:r>
              <a:rPr b="1" lang="en"/>
              <a:t>0.649</a:t>
            </a:r>
            <a:endParaRPr b="1"/>
          </a:p>
        </p:txBody>
      </p:sp>
      <p:sp>
        <p:nvSpPr>
          <p:cNvPr id="373" name="Google Shape;373;gef33548b87_0_16"/>
          <p:cNvSpPr txBox="1"/>
          <p:nvPr/>
        </p:nvSpPr>
        <p:spPr>
          <a:xfrm>
            <a:off x="5537475" y="4082650"/>
            <a:ext cx="16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Correlation: </a:t>
            </a:r>
            <a:r>
              <a:rPr b="1" lang="en"/>
              <a:t>0.431</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7" name="Shape 377"/>
        <p:cNvGrpSpPr/>
        <p:nvPr/>
      </p:nvGrpSpPr>
      <p:grpSpPr>
        <a:xfrm>
          <a:off x="0" y="0"/>
          <a:ext cx="0" cy="0"/>
          <a:chOff x="0" y="0"/>
          <a:chExt cx="0" cy="0"/>
        </a:xfrm>
      </p:grpSpPr>
      <p:sp>
        <p:nvSpPr>
          <p:cNvPr id="378" name="Google Shape;378;gef4d8fb7e0_0_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2.5  What does this correlation look like?</a:t>
            </a:r>
            <a:endParaRPr b="1" sz="2400">
              <a:solidFill>
                <a:srgbClr val="295269"/>
              </a:solidFill>
              <a:latin typeface="Roboto"/>
              <a:ea typeface="Roboto"/>
              <a:cs typeface="Roboto"/>
              <a:sym typeface="Roboto"/>
            </a:endParaRPr>
          </a:p>
        </p:txBody>
      </p:sp>
      <p:sp>
        <p:nvSpPr>
          <p:cNvPr id="379" name="Google Shape;379;gef4d8fb7e0_0_5"/>
          <p:cNvSpPr/>
          <p:nvPr/>
        </p:nvSpPr>
        <p:spPr>
          <a:xfrm>
            <a:off x="2670450" y="1543025"/>
            <a:ext cx="3803100" cy="236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gef4d8fb7e0_0_5" title="Chart"/>
          <p:cNvPicPr preferRelativeResize="0"/>
          <p:nvPr/>
        </p:nvPicPr>
        <p:blipFill>
          <a:blip r:embed="rId3">
            <a:alphaModFix/>
          </a:blip>
          <a:stretch>
            <a:fillRect/>
          </a:stretch>
        </p:blipFill>
        <p:spPr>
          <a:xfrm>
            <a:off x="2786862" y="1628887"/>
            <a:ext cx="3570274" cy="2196487"/>
          </a:xfrm>
          <a:prstGeom prst="rect">
            <a:avLst/>
          </a:prstGeom>
          <a:noFill/>
          <a:ln>
            <a:noFill/>
          </a:ln>
        </p:spPr>
      </p:pic>
      <p:sp>
        <p:nvSpPr>
          <p:cNvPr id="381" name="Google Shape;381;gef4d8fb7e0_0_5"/>
          <p:cNvSpPr txBox="1"/>
          <p:nvPr/>
        </p:nvSpPr>
        <p:spPr>
          <a:xfrm>
            <a:off x="3736200" y="4071950"/>
            <a:ext cx="16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Correlation: </a:t>
            </a:r>
            <a:r>
              <a:rPr b="1" lang="en"/>
              <a:t>0.665</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1570"/>
          </a:srgbClr>
        </a:solidFill>
      </p:bgPr>
    </p:bg>
    <p:spTree>
      <p:nvGrpSpPr>
        <p:cNvPr id="385" name="Shape 385"/>
        <p:cNvGrpSpPr/>
        <p:nvPr/>
      </p:nvGrpSpPr>
      <p:grpSpPr>
        <a:xfrm>
          <a:off x="0" y="0"/>
          <a:ext cx="0" cy="0"/>
          <a:chOff x="0" y="0"/>
          <a:chExt cx="0" cy="0"/>
        </a:xfrm>
      </p:grpSpPr>
      <p:sp>
        <p:nvSpPr>
          <p:cNvPr id="386" name="Google Shape;386;gef23ea4b3c_0_37"/>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So, who’s going to be a great shooter in the NBA?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3.1 Exceptional Future 3-Point Shooters</a:t>
            </a:r>
            <a:endParaRPr b="1" sz="2400">
              <a:solidFill>
                <a:srgbClr val="295269"/>
              </a:solidFill>
              <a:latin typeface="Roboto"/>
              <a:ea typeface="Roboto"/>
              <a:cs typeface="Roboto"/>
              <a:sym typeface="Roboto"/>
            </a:endParaRPr>
          </a:p>
        </p:txBody>
      </p:sp>
      <p:sp>
        <p:nvSpPr>
          <p:cNvPr id="392" name="Google Shape;392;p6"/>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Criteria for this group:</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Free-throw percentage is 80% or above (on 1+ attempts)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Three-point percentage 40% or above (on 3+ attempts)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These prospects have proven to be the most consistent shooters prior to the draft and will prove to be great shooters in the NBA</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93" name="Google Shape;393;p6"/>
          <p:cNvGraphicFramePr/>
          <p:nvPr/>
        </p:nvGraphicFramePr>
        <p:xfrm>
          <a:off x="177975" y="3189000"/>
          <a:ext cx="3000000" cy="3000000"/>
        </p:xfrm>
        <a:graphic>
          <a:graphicData uri="http://schemas.openxmlformats.org/drawingml/2006/table">
            <a:tbl>
              <a:tblPr>
                <a:noFill/>
                <a:tableStyleId>{104179D2-C450-47E8-8200-C905B23EC32B}</a:tableStyleId>
              </a:tblPr>
              <a:tblGrid>
                <a:gridCol w="2168875"/>
                <a:gridCol w="676325"/>
                <a:gridCol w="708450"/>
                <a:gridCol w="772750"/>
                <a:gridCol w="594550"/>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68"/>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t>
                      </a:r>
                      <a:endParaRPr b="1" sz="1000" u="none" cap="none" strike="noStrike">
                        <a:solidFill>
                          <a:srgbClr val="FFFFFF"/>
                        </a:solidFill>
                      </a:endParaRPr>
                    </a:p>
                  </a:txBody>
                  <a:tcPr marT="91425" marB="91425" marR="91425" marL="91425">
                    <a:solidFill>
                      <a:srgbClr val="204056">
                        <a:alpha val="81568"/>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a:t>
                      </a:r>
                      <a:endParaRPr b="1" sz="1000" u="none" cap="none" strike="noStrike">
                        <a:solidFill>
                          <a:srgbClr val="FFFFFF"/>
                        </a:solidFill>
                      </a:endParaRPr>
                    </a:p>
                  </a:txBody>
                  <a:tcPr marT="91425" marB="91425" marR="91425" marL="91425">
                    <a:solidFill>
                      <a:srgbClr val="204056">
                        <a:alpha val="81568"/>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Isaiah Livers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0.856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1.3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0.412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3.3</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Cade Cunningham</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0.846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5.8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0.400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5.7</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Corey Kispert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0.824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1.8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0.408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4.8</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Trey Murphy III</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0.819</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1.9</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0.401</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5.5</a:t>
                      </a:r>
                      <a:endParaRPr sz="1000" u="none" cap="none" strike="noStrike"/>
                    </a:p>
                  </a:txBody>
                  <a:tcPr marT="91425" marB="91425" marR="91425" marL="91425"/>
                </a:tc>
              </a:tr>
            </a:tbl>
          </a:graphicData>
        </a:graphic>
      </p:graphicFrame>
      <p:pic>
        <p:nvPicPr>
          <p:cNvPr descr="Isaiah Livers headshot" id="394" name="Google Shape;394;p6"/>
          <p:cNvPicPr preferRelativeResize="0"/>
          <p:nvPr/>
        </p:nvPicPr>
        <p:blipFill>
          <a:blip r:embed="rId3">
            <a:alphaModFix/>
          </a:blip>
          <a:stretch>
            <a:fillRect/>
          </a:stretch>
        </p:blipFill>
        <p:spPr>
          <a:xfrm>
            <a:off x="5642625" y="1201325"/>
            <a:ext cx="1143000" cy="1714500"/>
          </a:xfrm>
          <a:prstGeom prst="rect">
            <a:avLst/>
          </a:prstGeom>
          <a:noFill/>
          <a:ln>
            <a:noFill/>
          </a:ln>
        </p:spPr>
      </p:pic>
      <p:pic>
        <p:nvPicPr>
          <p:cNvPr descr="Cade Cunningham headshot" id="395" name="Google Shape;395;p6"/>
          <p:cNvPicPr preferRelativeResize="0"/>
          <p:nvPr/>
        </p:nvPicPr>
        <p:blipFill>
          <a:blip r:embed="rId4">
            <a:alphaModFix/>
          </a:blip>
          <a:stretch>
            <a:fillRect/>
          </a:stretch>
        </p:blipFill>
        <p:spPr>
          <a:xfrm>
            <a:off x="7329375" y="1201325"/>
            <a:ext cx="1143000" cy="1714500"/>
          </a:xfrm>
          <a:prstGeom prst="rect">
            <a:avLst/>
          </a:prstGeom>
          <a:noFill/>
          <a:ln>
            <a:noFill/>
          </a:ln>
        </p:spPr>
      </p:pic>
      <p:pic>
        <p:nvPicPr>
          <p:cNvPr descr="Corey Kispert headshot" id="396" name="Google Shape;396;p6"/>
          <p:cNvPicPr preferRelativeResize="0"/>
          <p:nvPr/>
        </p:nvPicPr>
        <p:blipFill>
          <a:blip r:embed="rId5">
            <a:alphaModFix/>
          </a:blip>
          <a:stretch>
            <a:fillRect/>
          </a:stretch>
        </p:blipFill>
        <p:spPr>
          <a:xfrm>
            <a:off x="5642625" y="3189000"/>
            <a:ext cx="1143000" cy="1714500"/>
          </a:xfrm>
          <a:prstGeom prst="rect">
            <a:avLst/>
          </a:prstGeom>
          <a:noFill/>
          <a:ln>
            <a:noFill/>
          </a:ln>
        </p:spPr>
      </p:pic>
      <p:pic>
        <p:nvPicPr>
          <p:cNvPr descr="Trey Murphy III headshot" id="397" name="Google Shape;397;p6"/>
          <p:cNvPicPr preferRelativeResize="0"/>
          <p:nvPr/>
        </p:nvPicPr>
        <p:blipFill>
          <a:blip r:embed="rId6">
            <a:alphaModFix/>
          </a:blip>
          <a:stretch>
            <a:fillRect/>
          </a:stretch>
        </p:blipFill>
        <p:spPr>
          <a:xfrm>
            <a:off x="7329325" y="3189000"/>
            <a:ext cx="1143000" cy="1714500"/>
          </a:xfrm>
          <a:prstGeom prst="rect">
            <a:avLst/>
          </a:prstGeom>
          <a:noFill/>
          <a:ln>
            <a:noFill/>
          </a:ln>
        </p:spPr>
      </p:pic>
      <p:sp>
        <p:nvSpPr>
          <p:cNvPr id="398" name="Google Shape;398;p6"/>
          <p:cNvSpPr txBox="1"/>
          <p:nvPr/>
        </p:nvSpPr>
        <p:spPr>
          <a:xfrm>
            <a:off x="5703800" y="291582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Isaiah Livers</a:t>
            </a:r>
            <a:endParaRPr sz="800"/>
          </a:p>
        </p:txBody>
      </p:sp>
      <p:sp>
        <p:nvSpPr>
          <p:cNvPr id="399" name="Google Shape;399;p6"/>
          <p:cNvSpPr txBox="1"/>
          <p:nvPr/>
        </p:nvSpPr>
        <p:spPr>
          <a:xfrm>
            <a:off x="7359975" y="2915825"/>
            <a:ext cx="10818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Cade Cunningham</a:t>
            </a:r>
            <a:endParaRPr sz="800"/>
          </a:p>
        </p:txBody>
      </p:sp>
      <p:sp>
        <p:nvSpPr>
          <p:cNvPr id="400" name="Google Shape;400;p6"/>
          <p:cNvSpPr txBox="1"/>
          <p:nvPr/>
        </p:nvSpPr>
        <p:spPr>
          <a:xfrm>
            <a:off x="5703825" y="4835700"/>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Corey Kispert</a:t>
            </a:r>
            <a:endParaRPr sz="800"/>
          </a:p>
        </p:txBody>
      </p:sp>
      <p:sp>
        <p:nvSpPr>
          <p:cNvPr id="401" name="Google Shape;401;p6"/>
          <p:cNvSpPr txBox="1"/>
          <p:nvPr/>
        </p:nvSpPr>
        <p:spPr>
          <a:xfrm>
            <a:off x="7390575" y="4835700"/>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Trey Murphy III</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ef23ea4b3c_0_9"/>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3.2  Potentially Great 3-Point Shooters</a:t>
            </a:r>
            <a:endParaRPr b="1" sz="2400">
              <a:solidFill>
                <a:srgbClr val="295269"/>
              </a:solidFill>
              <a:latin typeface="Roboto"/>
              <a:ea typeface="Roboto"/>
              <a:cs typeface="Roboto"/>
              <a:sym typeface="Roboto"/>
            </a:endParaRPr>
          </a:p>
        </p:txBody>
      </p:sp>
      <p:sp>
        <p:nvSpPr>
          <p:cNvPr id="407" name="Google Shape;407;gef23ea4b3c_0_9"/>
          <p:cNvSpPr txBox="1"/>
          <p:nvPr/>
        </p:nvSpPr>
        <p:spPr>
          <a:xfrm>
            <a:off x="177975" y="1201325"/>
            <a:ext cx="8520600" cy="1721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Criteria for this group:</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Free-throw percentage is 80% or above (on 2+ attempts)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Three-point percentage 30% or above (on 3+ attempts)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Not in the group prior</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These prospects may not be as exceptional as the group prior, but they do show proper shooting fundamentals that can translate to them being decent to great shooters in the NBA</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graphicFrame>
        <p:nvGraphicFramePr>
          <p:cNvPr id="408" name="Google Shape;408;gef23ea4b3c_0_9"/>
          <p:cNvGraphicFramePr/>
          <p:nvPr/>
        </p:nvGraphicFramePr>
        <p:xfrm>
          <a:off x="177975" y="3189000"/>
          <a:ext cx="3000000" cy="3000000"/>
        </p:xfrm>
        <a:graphic>
          <a:graphicData uri="http://schemas.openxmlformats.org/drawingml/2006/table">
            <a:tbl>
              <a:tblPr>
                <a:noFill/>
                <a:tableStyleId>{104179D2-C450-47E8-8200-C905B23EC32B}</a:tableStyleId>
              </a:tblPr>
              <a:tblGrid>
                <a:gridCol w="1850075"/>
                <a:gridCol w="640900"/>
                <a:gridCol w="604325"/>
                <a:gridCol w="595200"/>
                <a:gridCol w="507150"/>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a:t>
                      </a:r>
                      <a:endParaRPr b="1" sz="1000" u="none" cap="none" strike="noStrike">
                        <a:solidFill>
                          <a:srgbClr val="FFFFFF"/>
                        </a:solidFill>
                      </a:endParaRPr>
                    </a:p>
                  </a:txBody>
                  <a:tcPr marT="91425" marB="91425" marR="91425" marL="91425">
                    <a:solidFill>
                      <a:srgbClr val="204056">
                        <a:alpha val="81570"/>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Cameron Thomas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0.882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7.6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0.325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7.2</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Franz Wagner</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0.835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2.4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0.325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4.3</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Jalen Green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0.829</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2.3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0.365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5.7</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Bones Hyland</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0.827</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2.4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0.325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4.3</a:t>
                      </a:r>
                      <a:endParaRPr sz="1000" u="none" cap="none" strike="noStrike"/>
                    </a:p>
                  </a:txBody>
                  <a:tcPr marT="91425" marB="91425" marR="91425" marL="91425"/>
                </a:tc>
              </a:tr>
            </a:tbl>
          </a:graphicData>
        </a:graphic>
      </p:graphicFrame>
      <p:graphicFrame>
        <p:nvGraphicFramePr>
          <p:cNvPr id="409" name="Google Shape;409;gef23ea4b3c_0_9"/>
          <p:cNvGraphicFramePr/>
          <p:nvPr/>
        </p:nvGraphicFramePr>
        <p:xfrm>
          <a:off x="4500925" y="3189000"/>
          <a:ext cx="3000000" cy="3000000"/>
        </p:xfrm>
        <a:graphic>
          <a:graphicData uri="http://schemas.openxmlformats.org/drawingml/2006/table">
            <a:tbl>
              <a:tblPr>
                <a:noFill/>
                <a:tableStyleId>{104179D2-C450-47E8-8200-C905B23EC32B}</a:tableStyleId>
              </a:tblPr>
              <a:tblGrid>
                <a:gridCol w="1850075"/>
                <a:gridCol w="640900"/>
                <a:gridCol w="604325"/>
                <a:gridCol w="595200"/>
                <a:gridCol w="507150"/>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a:t>
                      </a:r>
                      <a:endParaRPr b="1" sz="1000" u="none" cap="none" strike="noStrike">
                        <a:solidFill>
                          <a:srgbClr val="FFFFFF"/>
                        </a:solidFill>
                      </a:endParaRPr>
                    </a:p>
                  </a:txBody>
                  <a:tcPr marT="91425" marB="91425" marR="91425" marL="91425">
                    <a:solidFill>
                      <a:srgbClr val="204056">
                        <a:alpha val="81570"/>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Moses Moody</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0.812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5.8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0.358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5.1</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Chris Duarte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0.803</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2.9</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0.380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5.3</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James Bouknight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0.802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4.2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3.4</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Josh Christopher</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0.800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3.7</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0.305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3.9</a:t>
                      </a:r>
                      <a:endParaRPr sz="1000" u="none" cap="none" strike="noStrike"/>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ef23ea4b3c_0_4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3.3 Dark Horse 3-Point Shooters</a:t>
            </a:r>
            <a:endParaRPr b="1" sz="2400">
              <a:solidFill>
                <a:srgbClr val="295269"/>
              </a:solidFill>
              <a:latin typeface="Roboto"/>
              <a:ea typeface="Roboto"/>
              <a:cs typeface="Roboto"/>
              <a:sym typeface="Roboto"/>
            </a:endParaRPr>
          </a:p>
        </p:txBody>
      </p:sp>
      <p:sp>
        <p:nvSpPr>
          <p:cNvPr id="415" name="Google Shape;415;gef23ea4b3c_0_42"/>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Criteria for this group:</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Free-throw percentage is 80% or above (on 4+ attempts)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Not in any prior group</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Although they may not have the 3P% to prove it just yet, these prospects have great free throw shooting fundamentals than can translate to them being great 3-point shooters. All they need is the proper coaching and development.</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416" name="Google Shape;416;gef23ea4b3c_0_42"/>
          <p:cNvGraphicFramePr/>
          <p:nvPr/>
        </p:nvGraphicFramePr>
        <p:xfrm>
          <a:off x="177975" y="3189000"/>
          <a:ext cx="3000000" cy="3000000"/>
        </p:xfrm>
        <a:graphic>
          <a:graphicData uri="http://schemas.openxmlformats.org/drawingml/2006/table">
            <a:tbl>
              <a:tblPr>
                <a:noFill/>
                <a:tableStyleId>{104179D2-C450-47E8-8200-C905B23EC32B}</a:tableStyleId>
              </a:tblPr>
              <a:tblGrid>
                <a:gridCol w="2168875"/>
                <a:gridCol w="751325"/>
                <a:gridCol w="708450"/>
                <a:gridCol w="697750"/>
                <a:gridCol w="594550"/>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FTA</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3PA</a:t>
                      </a:r>
                      <a:endParaRPr b="1" sz="1000" u="none" cap="none" strike="noStrike">
                        <a:solidFill>
                          <a:srgbClr val="FFFFFF"/>
                        </a:solidFill>
                      </a:endParaRPr>
                    </a:p>
                  </a:txBody>
                  <a:tcPr marT="91425" marB="91425" marR="91425" marL="91425">
                    <a:solidFill>
                      <a:srgbClr val="204056">
                        <a:alpha val="81570"/>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Sharife Cooper</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0.825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8.6</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0.228</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4.8</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Alperen Sengun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0.812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6.2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0.190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0.7</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Jaden Springer</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0.810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4.0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0.435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1.8</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t/>
                      </a:r>
                      <a:endParaRPr sz="1000" u="none" cap="none" strike="noStrike"/>
                    </a:p>
                  </a:txBody>
                  <a:tcPr marT="91425" marB="91425" marR="91425" marL="91425"/>
                </a:tc>
              </a:tr>
            </a:tbl>
          </a:graphicData>
        </a:graphic>
      </p:graphicFrame>
      <p:pic>
        <p:nvPicPr>
          <p:cNvPr descr="Sharife Cooper headshot" id="417" name="Google Shape;417;gef23ea4b3c_0_42"/>
          <p:cNvPicPr preferRelativeResize="0"/>
          <p:nvPr/>
        </p:nvPicPr>
        <p:blipFill>
          <a:blip r:embed="rId3">
            <a:alphaModFix/>
          </a:blip>
          <a:stretch>
            <a:fillRect/>
          </a:stretch>
        </p:blipFill>
        <p:spPr>
          <a:xfrm>
            <a:off x="5593550" y="1260575"/>
            <a:ext cx="1143000" cy="1714500"/>
          </a:xfrm>
          <a:prstGeom prst="rect">
            <a:avLst/>
          </a:prstGeom>
          <a:noFill/>
          <a:ln>
            <a:noFill/>
          </a:ln>
        </p:spPr>
      </p:pic>
      <p:pic>
        <p:nvPicPr>
          <p:cNvPr descr="Alperen Sengun Stats, News, Bio | ESPN" id="418" name="Google Shape;418;gef23ea4b3c_0_42"/>
          <p:cNvPicPr preferRelativeResize="0"/>
          <p:nvPr/>
        </p:nvPicPr>
        <p:blipFill>
          <a:blip r:embed="rId4">
            <a:alphaModFix/>
          </a:blip>
          <a:stretch>
            <a:fillRect/>
          </a:stretch>
        </p:blipFill>
        <p:spPr>
          <a:xfrm>
            <a:off x="6046552" y="3256050"/>
            <a:ext cx="2044347" cy="1624600"/>
          </a:xfrm>
          <a:prstGeom prst="rect">
            <a:avLst/>
          </a:prstGeom>
          <a:noFill/>
          <a:ln>
            <a:noFill/>
          </a:ln>
        </p:spPr>
      </p:pic>
      <p:pic>
        <p:nvPicPr>
          <p:cNvPr descr="Jaden Springer headshot" id="419" name="Google Shape;419;gef23ea4b3c_0_42"/>
          <p:cNvPicPr preferRelativeResize="0"/>
          <p:nvPr/>
        </p:nvPicPr>
        <p:blipFill>
          <a:blip r:embed="rId5">
            <a:alphaModFix/>
          </a:blip>
          <a:stretch>
            <a:fillRect/>
          </a:stretch>
        </p:blipFill>
        <p:spPr>
          <a:xfrm>
            <a:off x="7231225" y="1260575"/>
            <a:ext cx="1143000" cy="1714500"/>
          </a:xfrm>
          <a:prstGeom prst="rect">
            <a:avLst/>
          </a:prstGeom>
          <a:noFill/>
          <a:ln>
            <a:noFill/>
          </a:ln>
        </p:spPr>
      </p:pic>
      <p:sp>
        <p:nvSpPr>
          <p:cNvPr id="420" name="Google Shape;420;gef23ea4b3c_0_42"/>
          <p:cNvSpPr txBox="1"/>
          <p:nvPr/>
        </p:nvSpPr>
        <p:spPr>
          <a:xfrm>
            <a:off x="5654775" y="297507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Sharife Cooper</a:t>
            </a:r>
            <a:endParaRPr sz="800"/>
          </a:p>
        </p:txBody>
      </p:sp>
      <p:sp>
        <p:nvSpPr>
          <p:cNvPr id="421" name="Google Shape;421;gef23ea4b3c_0_42"/>
          <p:cNvSpPr txBox="1"/>
          <p:nvPr/>
        </p:nvSpPr>
        <p:spPr>
          <a:xfrm>
            <a:off x="7292425" y="297507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Jaden Springer</a:t>
            </a:r>
            <a:endParaRPr sz="800"/>
          </a:p>
        </p:txBody>
      </p:sp>
      <p:sp>
        <p:nvSpPr>
          <p:cNvPr id="422" name="Google Shape;422;gef23ea4b3c_0_42"/>
          <p:cNvSpPr txBox="1"/>
          <p:nvPr/>
        </p:nvSpPr>
        <p:spPr>
          <a:xfrm>
            <a:off x="6558425" y="4835700"/>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Alperen Sengun</a:t>
            </a:r>
            <a:endParaRPr sz="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426" name="Shape 426"/>
        <p:cNvGrpSpPr/>
        <p:nvPr/>
      </p:nvGrpSpPr>
      <p:grpSpPr>
        <a:xfrm>
          <a:off x="0" y="0"/>
          <a:ext cx="0" cy="0"/>
          <a:chOff x="0" y="0"/>
          <a:chExt cx="0" cy="0"/>
        </a:xfrm>
      </p:grpSpPr>
      <p:sp>
        <p:nvSpPr>
          <p:cNvPr id="427" name="Google Shape;427;gef23ea4b3c_0_111"/>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chemeClr val="lt1"/>
                </a:solidFill>
                <a:latin typeface="Roboto"/>
                <a:ea typeface="Roboto"/>
                <a:cs typeface="Roboto"/>
                <a:sym typeface="Roboto"/>
              </a:rPr>
              <a:t>4</a:t>
            </a:r>
            <a:r>
              <a:rPr b="1" lang="en" sz="2400">
                <a:solidFill>
                  <a:schemeClr val="lt1"/>
                </a:solidFill>
                <a:latin typeface="Roboto"/>
                <a:ea typeface="Roboto"/>
                <a:cs typeface="Roboto"/>
                <a:sym typeface="Roboto"/>
              </a:rPr>
              <a:t>.1  Conclusion</a:t>
            </a:r>
            <a:endParaRPr b="1" sz="2400">
              <a:solidFill>
                <a:schemeClr val="lt1"/>
              </a:solidFill>
              <a:latin typeface="Roboto"/>
              <a:ea typeface="Roboto"/>
              <a:cs typeface="Roboto"/>
              <a:sym typeface="Roboto"/>
            </a:endParaRPr>
          </a:p>
        </p:txBody>
      </p:sp>
      <p:sp>
        <p:nvSpPr>
          <p:cNvPr id="428" name="Google Shape;428;gef23ea4b3c_0_111"/>
          <p:cNvSpPr txBox="1"/>
          <p:nvPr/>
        </p:nvSpPr>
        <p:spPr>
          <a:xfrm>
            <a:off x="311700" y="1201325"/>
            <a:ext cx="8386800" cy="3459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EBECED"/>
                </a:solidFill>
                <a:latin typeface="Roboto"/>
                <a:ea typeface="Roboto"/>
                <a:cs typeface="Roboto"/>
                <a:sym typeface="Roboto"/>
              </a:rPr>
              <a:t>Why is it important to look at free-throw percentage in regards to a player’s potential three-point performance?</a:t>
            </a:r>
            <a:endParaRPr sz="1800">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EBECED"/>
              </a:solidFill>
              <a:latin typeface="Roboto"/>
              <a:ea typeface="Roboto"/>
              <a:cs typeface="Roboto"/>
              <a:sym typeface="Roboto"/>
            </a:endParaRPr>
          </a:p>
          <a:p>
            <a:pPr indent="-317500" lvl="0" marL="457200" rtl="0" algn="l">
              <a:lnSpc>
                <a:spcPct val="115000"/>
              </a:lnSpc>
              <a:spcBef>
                <a:spcPts val="0"/>
              </a:spcBef>
              <a:spcAft>
                <a:spcPts val="0"/>
              </a:spcAft>
              <a:buClr>
                <a:srgbClr val="EBECED"/>
              </a:buClr>
              <a:buSzPts val="1400"/>
              <a:buFont typeface="Roboto"/>
              <a:buChar char="●"/>
            </a:pPr>
            <a:r>
              <a:rPr lang="en">
                <a:solidFill>
                  <a:srgbClr val="EBECED"/>
                </a:solidFill>
                <a:latin typeface="Roboto"/>
                <a:ea typeface="Roboto"/>
                <a:cs typeface="Roboto"/>
                <a:sym typeface="Roboto"/>
              </a:rPr>
              <a:t>Both FTs and 3PTs share similar body mechanics</a:t>
            </a:r>
            <a:endParaRPr>
              <a:solidFill>
                <a:srgbClr val="EBECED"/>
              </a:solidFill>
              <a:latin typeface="Roboto"/>
              <a:ea typeface="Roboto"/>
              <a:cs typeface="Roboto"/>
              <a:sym typeface="Roboto"/>
            </a:endParaRPr>
          </a:p>
          <a:p>
            <a:pPr indent="-317500" lvl="0" marL="457200" rtl="0" algn="l">
              <a:lnSpc>
                <a:spcPct val="115000"/>
              </a:lnSpc>
              <a:spcBef>
                <a:spcPts val="0"/>
              </a:spcBef>
              <a:spcAft>
                <a:spcPts val="0"/>
              </a:spcAft>
              <a:buClr>
                <a:srgbClr val="EBECED"/>
              </a:buClr>
              <a:buSzPts val="1400"/>
              <a:buFont typeface="Roboto"/>
              <a:buChar char="●"/>
            </a:pPr>
            <a:r>
              <a:rPr lang="en">
                <a:solidFill>
                  <a:srgbClr val="EBECED"/>
                </a:solidFill>
                <a:latin typeface="Roboto"/>
                <a:ea typeface="Roboto"/>
                <a:cs typeface="Roboto"/>
                <a:sym typeface="Roboto"/>
              </a:rPr>
              <a:t>Good free-throw routines and performances demonstrate a player understands proper shooting fundamentals that could be easily applied to three-point shooting as well</a:t>
            </a:r>
            <a:endParaRPr>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rgbClr val="EBECED"/>
                </a:solidFill>
                <a:latin typeface="Roboto"/>
                <a:ea typeface="Roboto"/>
                <a:cs typeface="Roboto"/>
                <a:sym typeface="Roboto"/>
              </a:rPr>
              <a:t>Why is it important to draft a good shooter?</a:t>
            </a:r>
            <a:endParaRPr sz="1800">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t/>
            </a:r>
            <a:endParaRPr>
              <a:solidFill>
                <a:srgbClr val="EBECED"/>
              </a:solidFill>
              <a:latin typeface="Roboto"/>
              <a:ea typeface="Roboto"/>
              <a:cs typeface="Roboto"/>
              <a:sym typeface="Roboto"/>
            </a:endParaRPr>
          </a:p>
          <a:p>
            <a:pPr indent="-317500" lvl="0" marL="457200" rtl="0" algn="l">
              <a:lnSpc>
                <a:spcPct val="115000"/>
              </a:lnSpc>
              <a:spcBef>
                <a:spcPts val="0"/>
              </a:spcBef>
              <a:spcAft>
                <a:spcPts val="0"/>
              </a:spcAft>
              <a:buClr>
                <a:srgbClr val="EBECED"/>
              </a:buClr>
              <a:buSzPts val="1400"/>
              <a:buFont typeface="Roboto"/>
              <a:buChar char="●"/>
            </a:pPr>
            <a:r>
              <a:rPr lang="en">
                <a:solidFill>
                  <a:srgbClr val="EBECED"/>
                </a:solidFill>
                <a:latin typeface="Roboto"/>
                <a:ea typeface="Roboto"/>
                <a:cs typeface="Roboto"/>
                <a:sym typeface="Roboto"/>
              </a:rPr>
              <a:t>The league has been moving from traditional big men-centered teams</a:t>
            </a:r>
            <a:endParaRPr>
              <a:solidFill>
                <a:srgbClr val="EBECED"/>
              </a:solidFill>
              <a:latin typeface="Roboto"/>
              <a:ea typeface="Roboto"/>
              <a:cs typeface="Roboto"/>
              <a:sym typeface="Roboto"/>
            </a:endParaRPr>
          </a:p>
          <a:p>
            <a:pPr indent="-317500" lvl="0" marL="457200" rtl="0" algn="l">
              <a:lnSpc>
                <a:spcPct val="115000"/>
              </a:lnSpc>
              <a:spcBef>
                <a:spcPts val="0"/>
              </a:spcBef>
              <a:spcAft>
                <a:spcPts val="0"/>
              </a:spcAft>
              <a:buClr>
                <a:srgbClr val="EBECED"/>
              </a:buClr>
              <a:buSzPts val="1400"/>
              <a:buFont typeface="Roboto"/>
              <a:buChar char="●"/>
            </a:pPr>
            <a:r>
              <a:rPr lang="en">
                <a:solidFill>
                  <a:srgbClr val="EBECED"/>
                </a:solidFill>
                <a:latin typeface="Roboto"/>
                <a:ea typeface="Roboto"/>
                <a:cs typeface="Roboto"/>
                <a:sym typeface="Roboto"/>
              </a:rPr>
              <a:t>The rise of analytics has caused teams to prioritize 3-point shooting in terms of forming teams</a:t>
            </a:r>
            <a:endParaRPr>
              <a:solidFill>
                <a:srgbClr val="EBECED"/>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5269"/>
        </a:solidFill>
      </p:bgPr>
    </p:bg>
    <p:spTree>
      <p:nvGrpSpPr>
        <p:cNvPr id="432" name="Shape 432"/>
        <p:cNvGrpSpPr/>
        <p:nvPr/>
      </p:nvGrpSpPr>
      <p:grpSpPr>
        <a:xfrm>
          <a:off x="0" y="0"/>
          <a:ext cx="0" cy="0"/>
          <a:chOff x="0" y="0"/>
          <a:chExt cx="0" cy="0"/>
        </a:xfrm>
      </p:grpSpPr>
      <p:sp>
        <p:nvSpPr>
          <p:cNvPr id="433" name="Google Shape;433;gef4d8fb7e0_0_3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Roboto"/>
                <a:ea typeface="Roboto"/>
                <a:cs typeface="Roboto"/>
                <a:sym typeface="Roboto"/>
              </a:rPr>
              <a:t>Thank You!</a:t>
            </a:r>
            <a:endParaRPr b="1">
              <a:solidFill>
                <a:schemeClr val="lt1"/>
              </a:solidFill>
              <a:latin typeface="Roboto"/>
              <a:ea typeface="Roboto"/>
              <a:cs typeface="Roboto"/>
              <a:sym typeface="Roboto"/>
            </a:endParaRPr>
          </a:p>
          <a:p>
            <a:pPr indent="0" lvl="0" marL="0" rtl="0" algn="l">
              <a:spcBef>
                <a:spcPts val="0"/>
              </a:spcBef>
              <a:spcAft>
                <a:spcPts val="0"/>
              </a:spcAft>
              <a:buNone/>
            </a:pPr>
            <a:r>
              <a:rPr b="1" lang="en" sz="2400">
                <a:solidFill>
                  <a:schemeClr val="lt1"/>
                </a:solidFill>
                <a:latin typeface="Roboto"/>
                <a:ea typeface="Roboto"/>
                <a:cs typeface="Roboto"/>
                <a:sym typeface="Roboto"/>
              </a:rPr>
              <a:t>Questions / Comments?</a:t>
            </a:r>
            <a:endParaRPr b="1" sz="2400">
              <a:solidFill>
                <a:schemeClr val="lt1"/>
              </a:solidFill>
              <a:latin typeface="Roboto"/>
              <a:ea typeface="Roboto"/>
              <a:cs typeface="Roboto"/>
              <a:sym typeface="Roboto"/>
            </a:endParaRPr>
          </a:p>
        </p:txBody>
      </p:sp>
      <p:sp>
        <p:nvSpPr>
          <p:cNvPr id="434" name="Google Shape;434;gef4d8fb7e0_0_38"/>
          <p:cNvSpPr txBox="1"/>
          <p:nvPr/>
        </p:nvSpPr>
        <p:spPr>
          <a:xfrm>
            <a:off x="567925" y="3889775"/>
            <a:ext cx="810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Email: </a:t>
            </a:r>
            <a:r>
              <a:rPr lang="en" u="sng">
                <a:solidFill>
                  <a:schemeClr val="hlink"/>
                </a:solidFill>
                <a:latin typeface="Roboto"/>
                <a:ea typeface="Roboto"/>
                <a:cs typeface="Roboto"/>
                <a:sym typeface="Roboto"/>
                <a:hlinkClick r:id="rId3"/>
              </a:rPr>
              <a:t>raeven.ruiz98@gmail.com</a:t>
            </a: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Github: </a:t>
            </a:r>
            <a:r>
              <a:rPr lang="en" u="sng">
                <a:solidFill>
                  <a:schemeClr val="hlink"/>
                </a:solidFill>
                <a:latin typeface="Roboto"/>
                <a:ea typeface="Roboto"/>
                <a:cs typeface="Roboto"/>
                <a:sym typeface="Roboto"/>
                <a:hlinkClick r:id="rId4"/>
              </a:rPr>
              <a:t>https://github.com/raevenruiz/predict-nba-shooters</a:t>
            </a:r>
            <a:r>
              <a:rPr lang="en">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ef4d8fb7e0_0_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References</a:t>
            </a:r>
            <a:endParaRPr>
              <a:latin typeface="Roboto"/>
              <a:ea typeface="Roboto"/>
              <a:cs typeface="Roboto"/>
              <a:sym typeface="Roboto"/>
            </a:endParaRPr>
          </a:p>
        </p:txBody>
      </p:sp>
      <p:sp>
        <p:nvSpPr>
          <p:cNvPr id="440" name="Google Shape;440;gef4d8fb7e0_0_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Project inspiration came from:</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u="sng">
                <a:solidFill>
                  <a:schemeClr val="hlink"/>
                </a:solidFill>
                <a:hlinkClick r:id="rId3"/>
              </a:rPr>
              <a:t>Fact or Fiction: Is College Free Throw Percentage Better Than College Three Point Percentage at Predicting Three Point Shooting Success In The NBA?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Player data obtained from:</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u="sng">
                <a:solidFill>
                  <a:schemeClr val="hlink"/>
                </a:solidFill>
                <a:hlinkClick r:id="rId4"/>
              </a:rPr>
              <a:t>NBA SQL v0.0.4</a:t>
            </a:r>
            <a:endParaRPr sz="1600"/>
          </a:p>
          <a:p>
            <a:pPr indent="-330200" lvl="0" marL="457200" rtl="0" algn="l">
              <a:spcBef>
                <a:spcPts val="0"/>
              </a:spcBef>
              <a:spcAft>
                <a:spcPts val="0"/>
              </a:spcAft>
              <a:buSzPts val="1600"/>
              <a:buChar char="●"/>
            </a:pPr>
            <a:r>
              <a:rPr lang="en" sz="1600" u="sng">
                <a:solidFill>
                  <a:schemeClr val="hlink"/>
                </a:solidFill>
                <a:hlinkClick r:id="rId5"/>
              </a:rPr>
              <a:t>b</a:t>
            </a:r>
            <a:r>
              <a:rPr lang="en" sz="1600" u="sng">
                <a:solidFill>
                  <a:schemeClr val="hlink"/>
                </a:solidFill>
                <a:hlinkClick r:id="rId6"/>
              </a:rPr>
              <a:t>asketball-reference.com</a:t>
            </a:r>
            <a:endParaRPr sz="1600"/>
          </a:p>
          <a:p>
            <a:pPr indent="-330200" lvl="0" marL="457200" rtl="0" algn="l">
              <a:spcBef>
                <a:spcPts val="0"/>
              </a:spcBef>
              <a:spcAft>
                <a:spcPts val="0"/>
              </a:spcAft>
              <a:buSzPts val="1600"/>
              <a:buChar char="●"/>
            </a:pPr>
            <a:r>
              <a:rPr lang="en" sz="1600" u="sng">
                <a:solidFill>
                  <a:schemeClr val="hlink"/>
                </a:solidFill>
                <a:hlinkClick r:id="rId7"/>
              </a:rPr>
              <a:t>sports-reference.com/cbb</a:t>
            </a:r>
            <a:endParaRPr sz="1600"/>
          </a:p>
          <a:p>
            <a:pPr indent="-330200" lvl="0" marL="457200" rtl="0" algn="l">
              <a:spcBef>
                <a:spcPts val="0"/>
              </a:spcBef>
              <a:spcAft>
                <a:spcPts val="0"/>
              </a:spcAft>
              <a:buSzPts val="1600"/>
              <a:buChar char="●"/>
            </a:pPr>
            <a:r>
              <a:rPr lang="en" sz="1600" u="sng">
                <a:solidFill>
                  <a:schemeClr val="hlink"/>
                </a:solidFill>
                <a:hlinkClick r:id="rId8"/>
              </a:rPr>
              <a:t>s</a:t>
            </a:r>
            <a:r>
              <a:rPr lang="en" sz="1600" u="sng">
                <a:solidFill>
                  <a:schemeClr val="hlink"/>
                </a:solidFill>
                <a:hlinkClick r:id="rId9"/>
              </a:rPr>
              <a:t>tatmuse.com</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
          <p:cNvSpPr txBox="1"/>
          <p:nvPr>
            <p:ph type="title"/>
          </p:nvPr>
        </p:nvSpPr>
        <p:spPr>
          <a:xfrm>
            <a:off x="311700" y="579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295269"/>
                </a:solidFill>
              </a:rPr>
              <a:t>Goals of this Presentation</a:t>
            </a:r>
            <a:endParaRPr b="1">
              <a:solidFill>
                <a:srgbClr val="295269"/>
              </a:solidFill>
              <a:latin typeface="Roboto"/>
              <a:ea typeface="Roboto"/>
              <a:cs typeface="Roboto"/>
              <a:sym typeface="Roboto"/>
            </a:endParaRPr>
          </a:p>
        </p:txBody>
      </p:sp>
      <p:sp>
        <p:nvSpPr>
          <p:cNvPr id="299" name="Google Shape;299;p3"/>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222222"/>
              </a:buClr>
              <a:buSzPts val="1800"/>
              <a:buFont typeface="Roboto"/>
              <a:buAutoNum type="arabicPeriod"/>
            </a:pPr>
            <a:r>
              <a:rPr lang="en" sz="1800" u="sng">
                <a:solidFill>
                  <a:srgbClr val="222222"/>
                </a:solidFill>
                <a:highlight>
                  <a:srgbClr val="FFFFFF"/>
                </a:highlight>
                <a:latin typeface="Roboto"/>
                <a:ea typeface="Roboto"/>
                <a:cs typeface="Roboto"/>
                <a:sym typeface="Roboto"/>
              </a:rPr>
              <a:t>Understand</a:t>
            </a:r>
            <a:r>
              <a:rPr lang="en" sz="1800">
                <a:solidFill>
                  <a:srgbClr val="222222"/>
                </a:solidFill>
                <a:highlight>
                  <a:srgbClr val="FFFFFF"/>
                </a:highlight>
                <a:latin typeface="Roboto"/>
                <a:ea typeface="Roboto"/>
                <a:cs typeface="Roboto"/>
                <a:sym typeface="Roboto"/>
              </a:rPr>
              <a:t> what makes a “great” shooter in the NBA</a:t>
            </a:r>
            <a:endParaRPr sz="1800">
              <a:solidFill>
                <a:srgbClr val="222222"/>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None/>
            </a:pPr>
            <a:r>
              <a:t/>
            </a:r>
            <a:endParaRPr sz="1800">
              <a:solidFill>
                <a:srgbClr val="222222"/>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222222"/>
              </a:buClr>
              <a:buSzPts val="1800"/>
              <a:buFont typeface="Roboto"/>
              <a:buAutoNum type="arabicPeriod"/>
            </a:pPr>
            <a:r>
              <a:rPr lang="en" sz="1800" u="sng">
                <a:solidFill>
                  <a:srgbClr val="222222"/>
                </a:solidFill>
                <a:highlight>
                  <a:srgbClr val="FFFFFF"/>
                </a:highlight>
                <a:latin typeface="Roboto"/>
                <a:ea typeface="Roboto"/>
                <a:cs typeface="Roboto"/>
                <a:sym typeface="Roboto"/>
              </a:rPr>
              <a:t>Find</a:t>
            </a:r>
            <a:r>
              <a:rPr lang="en" sz="1800">
                <a:solidFill>
                  <a:srgbClr val="222222"/>
                </a:solidFill>
                <a:highlight>
                  <a:srgbClr val="FFFFFF"/>
                </a:highlight>
                <a:latin typeface="Roboto"/>
                <a:ea typeface="Roboto"/>
                <a:cs typeface="Roboto"/>
                <a:sym typeface="Roboto"/>
              </a:rPr>
              <a:t> the</a:t>
            </a:r>
            <a:r>
              <a:rPr lang="en" sz="1800">
                <a:solidFill>
                  <a:srgbClr val="222222"/>
                </a:solidFill>
                <a:highlight>
                  <a:srgbClr val="FFFFFF"/>
                </a:highlight>
                <a:latin typeface="Roboto"/>
                <a:ea typeface="Roboto"/>
                <a:cs typeface="Roboto"/>
                <a:sym typeface="Roboto"/>
              </a:rPr>
              <a:t> correlation between a player’s National Collegiate Athletics Association (NCAA) free-throw and three-point percentage with </a:t>
            </a:r>
            <a:r>
              <a:rPr lang="en" sz="1800">
                <a:solidFill>
                  <a:srgbClr val="222222"/>
                </a:solidFill>
                <a:highlight>
                  <a:srgbClr val="FFFFFF"/>
                </a:highlight>
                <a:latin typeface="Roboto"/>
                <a:ea typeface="Roboto"/>
                <a:cs typeface="Roboto"/>
                <a:sym typeface="Roboto"/>
              </a:rPr>
              <a:t>their</a:t>
            </a:r>
            <a:r>
              <a:rPr lang="en" sz="1800">
                <a:solidFill>
                  <a:srgbClr val="222222"/>
                </a:solidFill>
                <a:highlight>
                  <a:srgbClr val="FFFFFF"/>
                </a:highlight>
                <a:latin typeface="Roboto"/>
                <a:ea typeface="Roboto"/>
                <a:cs typeface="Roboto"/>
                <a:sym typeface="Roboto"/>
              </a:rPr>
              <a:t> NBA three-point percentage</a:t>
            </a:r>
            <a:endParaRPr sz="1800">
              <a:solidFill>
                <a:srgbClr val="222222"/>
              </a:solidFill>
              <a:highlight>
                <a:srgbClr val="FFFFFF"/>
              </a:highlight>
              <a:latin typeface="Roboto"/>
              <a:ea typeface="Roboto"/>
              <a:cs typeface="Roboto"/>
              <a:sym typeface="Roboto"/>
            </a:endParaRPr>
          </a:p>
          <a:p>
            <a:pPr indent="0" lvl="0" marL="457200" marR="0" rtl="0" algn="l">
              <a:lnSpc>
                <a:spcPct val="115000"/>
              </a:lnSpc>
              <a:spcBef>
                <a:spcPts val="0"/>
              </a:spcBef>
              <a:spcAft>
                <a:spcPts val="0"/>
              </a:spcAft>
              <a:buNone/>
            </a:pPr>
            <a:r>
              <a:t/>
            </a:r>
            <a:endParaRPr sz="1800">
              <a:solidFill>
                <a:srgbClr val="222222"/>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222222"/>
              </a:buClr>
              <a:buSzPts val="1800"/>
              <a:buFont typeface="Roboto"/>
              <a:buAutoNum type="arabicPeriod"/>
            </a:pPr>
            <a:r>
              <a:rPr lang="en" sz="1800" u="sng">
                <a:solidFill>
                  <a:srgbClr val="222222"/>
                </a:solidFill>
                <a:highlight>
                  <a:srgbClr val="FFFFFF"/>
                </a:highlight>
                <a:latin typeface="Roboto"/>
                <a:ea typeface="Roboto"/>
                <a:cs typeface="Roboto"/>
                <a:sym typeface="Roboto"/>
              </a:rPr>
              <a:t>Predict</a:t>
            </a:r>
            <a:r>
              <a:rPr lang="en" sz="1800">
                <a:solidFill>
                  <a:srgbClr val="222222"/>
                </a:solidFill>
                <a:highlight>
                  <a:srgbClr val="FFFFFF"/>
                </a:highlight>
                <a:latin typeface="Roboto"/>
                <a:ea typeface="Roboto"/>
                <a:cs typeface="Roboto"/>
                <a:sym typeface="Roboto"/>
              </a:rPr>
              <a:t> the most “NBA-ready” three-point shooters from the 2021 NBA Draft Class</a:t>
            </a:r>
            <a:endParaRPr sz="180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1568"/>
          </a:srgbClr>
        </a:solidFill>
      </p:bgPr>
    </p:bg>
    <p:spTree>
      <p:nvGrpSpPr>
        <p:cNvPr id="303" name="Shape 303"/>
        <p:cNvGrpSpPr/>
        <p:nvPr/>
      </p:nvGrpSpPr>
      <p:grpSpPr>
        <a:xfrm>
          <a:off x="0" y="0"/>
          <a:ext cx="0" cy="0"/>
          <a:chOff x="0" y="0"/>
          <a:chExt cx="0" cy="0"/>
        </a:xfrm>
      </p:grpSpPr>
      <p:sp>
        <p:nvSpPr>
          <p:cNvPr id="304" name="Google Shape;304;p4"/>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What makes a great shooter?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ef23ea4b3c_0_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1.1 - What </a:t>
            </a:r>
            <a:r>
              <a:rPr b="1" lang="en" sz="2400">
                <a:solidFill>
                  <a:srgbClr val="295269"/>
                </a:solidFill>
                <a:latin typeface="Roboto"/>
                <a:ea typeface="Roboto"/>
                <a:cs typeface="Roboto"/>
                <a:sym typeface="Roboto"/>
              </a:rPr>
              <a:t>makes a great 3-point shooter?</a:t>
            </a:r>
            <a:endParaRPr b="1" i="0" sz="2400" u="none" cap="none" strike="noStrike">
              <a:solidFill>
                <a:srgbClr val="295269"/>
              </a:solidFill>
              <a:latin typeface="Roboto"/>
              <a:ea typeface="Roboto"/>
              <a:cs typeface="Roboto"/>
              <a:sym typeface="Roboto"/>
            </a:endParaRPr>
          </a:p>
        </p:txBody>
      </p:sp>
      <p:sp>
        <p:nvSpPr>
          <p:cNvPr id="310" name="Google Shape;310;gef23ea4b3c_0_0"/>
          <p:cNvSpPr txBox="1"/>
          <p:nvPr>
            <p:ph idx="1" type="body"/>
          </p:nvPr>
        </p:nvSpPr>
        <p:spPr>
          <a:xfrm>
            <a:off x="474900" y="13048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A1C9"/>
                </a:solidFill>
                <a:latin typeface="Roboto"/>
                <a:ea typeface="Roboto"/>
                <a:cs typeface="Roboto"/>
                <a:sym typeface="Roboto"/>
              </a:rPr>
              <a:t>Statistically…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Career average of </a:t>
            </a:r>
            <a:r>
              <a:rPr b="1" lang="en" sz="1400">
                <a:latin typeface="Roboto"/>
                <a:ea typeface="Roboto"/>
                <a:cs typeface="Roboto"/>
                <a:sym typeface="Roboto"/>
              </a:rPr>
              <a:t>40.1% or higher</a:t>
            </a:r>
            <a:r>
              <a:rPr lang="en" sz="1400">
                <a:latin typeface="Roboto"/>
                <a:ea typeface="Roboto"/>
                <a:cs typeface="Roboto"/>
                <a:sym typeface="Roboto"/>
              </a:rPr>
              <a:t> (with 1000+ total attempts)</a:t>
            </a:r>
            <a:endParaRPr sz="12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u="sng">
                <a:latin typeface="Roboto"/>
                <a:ea typeface="Roboto"/>
                <a:cs typeface="Roboto"/>
                <a:sym typeface="Roboto"/>
              </a:rPr>
              <a:t>Top 20% of players in the past 25 years</a:t>
            </a:r>
            <a:endParaRPr sz="800" u="sng">
              <a:latin typeface="Roboto"/>
              <a:ea typeface="Roboto"/>
              <a:cs typeface="Roboto"/>
              <a:sym typeface="Roboto"/>
            </a:endParaRPr>
          </a:p>
        </p:txBody>
      </p:sp>
      <p:sp>
        <p:nvSpPr>
          <p:cNvPr id="311" name="Google Shape;311;gef23ea4b3c_0_0"/>
          <p:cNvSpPr txBox="1"/>
          <p:nvPr>
            <p:ph idx="4294967295" type="body"/>
          </p:nvPr>
        </p:nvSpPr>
        <p:spPr>
          <a:xfrm>
            <a:off x="4984800" y="13048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A1C9"/>
                </a:solidFill>
                <a:latin typeface="Roboto"/>
                <a:ea typeface="Roboto"/>
                <a:cs typeface="Roboto"/>
                <a:sym typeface="Roboto"/>
              </a:rPr>
              <a:t>Fundamentally…</a:t>
            </a:r>
            <a:endParaRPr>
              <a:solidFill>
                <a:srgbClr val="59A1C9"/>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Proper footing, bent knees, tucked elbows, straight torso prior to shot release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One motion all the way from gather to follow-through</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Constient shot routine that never varies per shot</a:t>
            </a:r>
            <a:endParaRPr sz="1400">
              <a:latin typeface="Roboto"/>
              <a:ea typeface="Roboto"/>
              <a:cs typeface="Roboto"/>
              <a:sym typeface="Roboto"/>
            </a:endParaRPr>
          </a:p>
        </p:txBody>
      </p:sp>
      <p:pic>
        <p:nvPicPr>
          <p:cNvPr id="312" name="Google Shape;312;gef23ea4b3c_0_0"/>
          <p:cNvPicPr preferRelativeResize="0"/>
          <p:nvPr/>
        </p:nvPicPr>
        <p:blipFill>
          <a:blip r:embed="rId3">
            <a:alphaModFix/>
          </a:blip>
          <a:stretch>
            <a:fillRect/>
          </a:stretch>
        </p:blipFill>
        <p:spPr>
          <a:xfrm>
            <a:off x="5616377" y="3329124"/>
            <a:ext cx="2736734" cy="1617150"/>
          </a:xfrm>
          <a:prstGeom prst="rect">
            <a:avLst/>
          </a:prstGeom>
          <a:noFill/>
          <a:ln>
            <a:noFill/>
          </a:ln>
        </p:spPr>
      </p:pic>
      <p:cxnSp>
        <p:nvCxnSpPr>
          <p:cNvPr id="313" name="Google Shape;313;gef23ea4b3c_0_0"/>
          <p:cNvCxnSpPr/>
          <p:nvPr/>
        </p:nvCxnSpPr>
        <p:spPr>
          <a:xfrm>
            <a:off x="4464000" y="1228975"/>
            <a:ext cx="10800" cy="3568200"/>
          </a:xfrm>
          <a:prstGeom prst="straightConnector1">
            <a:avLst/>
          </a:prstGeom>
          <a:noFill/>
          <a:ln cap="flat" cmpd="sng" w="9525">
            <a:solidFill>
              <a:schemeClr val="dk2"/>
            </a:solidFill>
            <a:prstDash val="solid"/>
            <a:round/>
            <a:headEnd len="med" w="med" type="none"/>
            <a:tailEnd len="med" w="med" type="none"/>
          </a:ln>
        </p:spPr>
      </p:cxnSp>
      <p:sp>
        <p:nvSpPr>
          <p:cNvPr id="314" name="Google Shape;314;gef23ea4b3c_0_0"/>
          <p:cNvSpPr/>
          <p:nvPr/>
        </p:nvSpPr>
        <p:spPr>
          <a:xfrm>
            <a:off x="546500" y="3632600"/>
            <a:ext cx="3664800" cy="1164600"/>
          </a:xfrm>
          <a:prstGeom prst="rect">
            <a:avLst/>
          </a:prstGeom>
          <a:solidFill>
            <a:srgbClr val="1D428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tephen curry three point percentage" id="315" name="Google Shape;315;gef23ea4b3c_0_0"/>
          <p:cNvPicPr preferRelativeResize="0"/>
          <p:nvPr/>
        </p:nvPicPr>
        <p:blipFill>
          <a:blip r:embed="rId4">
            <a:alphaModFix/>
          </a:blip>
          <a:stretch>
            <a:fillRect/>
          </a:stretch>
        </p:blipFill>
        <p:spPr>
          <a:xfrm>
            <a:off x="2821224" y="3753200"/>
            <a:ext cx="1390075" cy="1044000"/>
          </a:xfrm>
          <a:prstGeom prst="rect">
            <a:avLst/>
          </a:prstGeom>
          <a:noFill/>
          <a:ln>
            <a:noFill/>
          </a:ln>
        </p:spPr>
      </p:pic>
      <p:sp>
        <p:nvSpPr>
          <p:cNvPr id="316" name="Google Shape;316;gef23ea4b3c_0_0"/>
          <p:cNvSpPr txBox="1"/>
          <p:nvPr/>
        </p:nvSpPr>
        <p:spPr>
          <a:xfrm>
            <a:off x="678025" y="3753188"/>
            <a:ext cx="2143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C72C"/>
                </a:solidFill>
                <a:latin typeface="Montserrat ExtraBold"/>
                <a:ea typeface="Montserrat ExtraBold"/>
                <a:cs typeface="Montserrat ExtraBold"/>
                <a:sym typeface="Montserrat ExtraBold"/>
              </a:rPr>
              <a:t>Stephen Curry has sunk 43.3 percent from beyond the arc in his career. </a:t>
            </a:r>
            <a:r>
              <a:rPr i="1" lang="en" sz="800">
                <a:solidFill>
                  <a:srgbClr val="FFC72C"/>
                </a:solidFill>
                <a:latin typeface="Montserrat"/>
                <a:ea typeface="Montserrat"/>
                <a:cs typeface="Montserrat"/>
                <a:sym typeface="Montserrat"/>
              </a:rPr>
              <a:t>- statmuse</a:t>
            </a:r>
            <a:endParaRPr i="1" sz="800">
              <a:solidFill>
                <a:srgbClr val="FFC72C"/>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ef23ea4b3c_0_55"/>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a:t>
            </a: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 - What </a:t>
            </a:r>
            <a:r>
              <a:rPr b="1" lang="en" sz="2400">
                <a:solidFill>
                  <a:srgbClr val="295269"/>
                </a:solidFill>
                <a:latin typeface="Roboto"/>
                <a:ea typeface="Roboto"/>
                <a:cs typeface="Roboto"/>
                <a:sym typeface="Roboto"/>
              </a:rPr>
              <a:t>makes a great free-throw shooter?</a:t>
            </a:r>
            <a:endParaRPr b="1" i="0" sz="2400" u="none" cap="none" strike="noStrike">
              <a:solidFill>
                <a:srgbClr val="295269"/>
              </a:solidFill>
              <a:latin typeface="Roboto"/>
              <a:ea typeface="Roboto"/>
              <a:cs typeface="Roboto"/>
              <a:sym typeface="Roboto"/>
            </a:endParaRPr>
          </a:p>
        </p:txBody>
      </p:sp>
      <p:sp>
        <p:nvSpPr>
          <p:cNvPr id="322" name="Google Shape;322;gef23ea4b3c_0_55"/>
          <p:cNvSpPr txBox="1"/>
          <p:nvPr>
            <p:ph idx="4294967295" type="body"/>
          </p:nvPr>
        </p:nvSpPr>
        <p:spPr>
          <a:xfrm>
            <a:off x="4984800" y="13048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A1C9"/>
                </a:solidFill>
                <a:latin typeface="Roboto"/>
                <a:ea typeface="Roboto"/>
                <a:cs typeface="Roboto"/>
                <a:sym typeface="Roboto"/>
              </a:rPr>
              <a:t>Fundamentally…</a:t>
            </a:r>
            <a:endParaRPr>
              <a:solidFill>
                <a:srgbClr val="59A1C9"/>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Proper footing, bent knees, tucked elbows straight torso prior to shot release </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One motion all the way from gather to follow-through</a:t>
            </a:r>
            <a:endParaRPr sz="1400">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Having the same routine every trip to the line</a:t>
            </a:r>
            <a:endParaRPr sz="1400">
              <a:latin typeface="Roboto"/>
              <a:ea typeface="Roboto"/>
              <a:cs typeface="Roboto"/>
              <a:sym typeface="Roboto"/>
            </a:endParaRPr>
          </a:p>
        </p:txBody>
      </p:sp>
      <p:cxnSp>
        <p:nvCxnSpPr>
          <p:cNvPr id="323" name="Google Shape;323;gef23ea4b3c_0_55"/>
          <p:cNvCxnSpPr/>
          <p:nvPr/>
        </p:nvCxnSpPr>
        <p:spPr>
          <a:xfrm>
            <a:off x="4464000" y="1228975"/>
            <a:ext cx="10800" cy="3568200"/>
          </a:xfrm>
          <a:prstGeom prst="straightConnector1">
            <a:avLst/>
          </a:prstGeom>
          <a:noFill/>
          <a:ln cap="flat" cmpd="sng" w="9525">
            <a:solidFill>
              <a:schemeClr val="dk2"/>
            </a:solidFill>
            <a:prstDash val="solid"/>
            <a:round/>
            <a:headEnd len="med" w="med" type="none"/>
            <a:tailEnd len="med" w="med" type="none"/>
          </a:ln>
        </p:spPr>
      </p:cxnSp>
      <p:pic>
        <p:nvPicPr>
          <p:cNvPr descr="Free Throws Should Be Easy. Why Do Basketball Players Miss? | WIRED" id="324" name="Google Shape;324;gef23ea4b3c_0_55"/>
          <p:cNvPicPr preferRelativeResize="0"/>
          <p:nvPr/>
        </p:nvPicPr>
        <p:blipFill>
          <a:blip r:embed="rId3">
            <a:alphaModFix/>
          </a:blip>
          <a:stretch>
            <a:fillRect/>
          </a:stretch>
        </p:blipFill>
        <p:spPr>
          <a:xfrm>
            <a:off x="5456024" y="3302825"/>
            <a:ext cx="3057450" cy="1718275"/>
          </a:xfrm>
          <a:prstGeom prst="rect">
            <a:avLst/>
          </a:prstGeom>
          <a:noFill/>
          <a:ln>
            <a:noFill/>
          </a:ln>
        </p:spPr>
      </p:pic>
      <p:sp>
        <p:nvSpPr>
          <p:cNvPr id="325" name="Google Shape;325;gef23ea4b3c_0_55"/>
          <p:cNvSpPr/>
          <p:nvPr/>
        </p:nvSpPr>
        <p:spPr>
          <a:xfrm>
            <a:off x="546500" y="3632600"/>
            <a:ext cx="3664800" cy="1164600"/>
          </a:xfrm>
          <a:prstGeom prst="rect">
            <a:avLst/>
          </a:prstGeom>
          <a:solidFill>
            <a:srgbClr val="E560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teve nash free throw%" id="326" name="Google Shape;326;gef23ea4b3c_0_55"/>
          <p:cNvPicPr preferRelativeResize="0"/>
          <p:nvPr/>
        </p:nvPicPr>
        <p:blipFill>
          <a:blip r:embed="rId4">
            <a:alphaModFix/>
          </a:blip>
          <a:stretch>
            <a:fillRect/>
          </a:stretch>
        </p:blipFill>
        <p:spPr>
          <a:xfrm>
            <a:off x="2893225" y="3739600"/>
            <a:ext cx="1318075" cy="1052900"/>
          </a:xfrm>
          <a:prstGeom prst="rect">
            <a:avLst/>
          </a:prstGeom>
          <a:noFill/>
          <a:ln>
            <a:noFill/>
          </a:ln>
        </p:spPr>
      </p:pic>
      <p:sp>
        <p:nvSpPr>
          <p:cNvPr id="327" name="Google Shape;327;gef23ea4b3c_0_55"/>
          <p:cNvSpPr txBox="1"/>
          <p:nvPr/>
        </p:nvSpPr>
        <p:spPr>
          <a:xfrm>
            <a:off x="678025" y="3753188"/>
            <a:ext cx="2143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Montserrat ExtraBold"/>
                <a:ea typeface="Montserrat ExtraBold"/>
                <a:cs typeface="Montserrat ExtraBold"/>
                <a:sym typeface="Montserrat ExtraBold"/>
              </a:rPr>
              <a:t>Steve Nash averaged 90.4 percent from the free-throw line in his career.</a:t>
            </a:r>
            <a:r>
              <a:rPr lang="en" sz="1200">
                <a:latin typeface="Montserrat ExtraBold"/>
                <a:ea typeface="Montserrat ExtraBold"/>
                <a:cs typeface="Montserrat ExtraBold"/>
                <a:sym typeface="Montserrat ExtraBold"/>
              </a:rPr>
              <a:t> </a:t>
            </a:r>
            <a:r>
              <a:rPr i="1" lang="en" sz="800">
                <a:latin typeface="Montserrat"/>
                <a:ea typeface="Montserrat"/>
                <a:cs typeface="Montserrat"/>
                <a:sym typeface="Montserrat"/>
              </a:rPr>
              <a:t>- statmuse</a:t>
            </a:r>
            <a:endParaRPr i="1" sz="800">
              <a:latin typeface="Montserrat"/>
              <a:ea typeface="Montserrat"/>
              <a:cs typeface="Montserrat"/>
              <a:sym typeface="Montserrat"/>
            </a:endParaRPr>
          </a:p>
        </p:txBody>
      </p:sp>
      <p:sp>
        <p:nvSpPr>
          <p:cNvPr id="328" name="Google Shape;328;gef23ea4b3c_0_55"/>
          <p:cNvSpPr txBox="1"/>
          <p:nvPr>
            <p:ph idx="1" type="body"/>
          </p:nvPr>
        </p:nvSpPr>
        <p:spPr>
          <a:xfrm>
            <a:off x="474900" y="13048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A1C9"/>
                </a:solidFill>
                <a:latin typeface="Roboto"/>
                <a:ea typeface="Roboto"/>
                <a:cs typeface="Roboto"/>
                <a:sym typeface="Roboto"/>
              </a:rPr>
              <a:t>Statistically…</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sz="1400">
                <a:latin typeface="Roboto"/>
                <a:ea typeface="Roboto"/>
                <a:cs typeface="Roboto"/>
                <a:sym typeface="Roboto"/>
              </a:rPr>
              <a:t>Career average of </a:t>
            </a:r>
            <a:r>
              <a:rPr b="1" lang="en" sz="1400">
                <a:latin typeface="Roboto"/>
                <a:ea typeface="Roboto"/>
                <a:cs typeface="Roboto"/>
                <a:sym typeface="Roboto"/>
              </a:rPr>
              <a:t>85.1% or higher</a:t>
            </a:r>
            <a:r>
              <a:rPr lang="en" sz="1400">
                <a:latin typeface="Roboto"/>
                <a:ea typeface="Roboto"/>
                <a:cs typeface="Roboto"/>
                <a:sym typeface="Roboto"/>
              </a:rPr>
              <a:t> (with 500+ total attempts)</a:t>
            </a:r>
            <a:endParaRPr sz="1400">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u="sng">
                <a:latin typeface="Roboto"/>
                <a:ea typeface="Roboto"/>
                <a:cs typeface="Roboto"/>
                <a:sym typeface="Roboto"/>
              </a:rPr>
              <a:t>Top 20% of players in the past 25 years</a:t>
            </a:r>
            <a:endParaRPr sz="800" u="sng">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04056">
            <a:alpha val="81570"/>
          </a:srgbClr>
        </a:solidFill>
      </p:bgPr>
    </p:bg>
    <p:spTree>
      <p:nvGrpSpPr>
        <p:cNvPr id="332" name="Shape 332"/>
        <p:cNvGrpSpPr/>
        <p:nvPr/>
      </p:nvGrpSpPr>
      <p:grpSpPr>
        <a:xfrm>
          <a:off x="0" y="0"/>
          <a:ext cx="0" cy="0"/>
          <a:chOff x="0" y="0"/>
          <a:chExt cx="0" cy="0"/>
        </a:xfrm>
      </p:grpSpPr>
      <p:sp>
        <p:nvSpPr>
          <p:cNvPr id="333" name="Google Shape;333;gef23ea4b3c_0_30"/>
          <p:cNvSpPr txBox="1"/>
          <p:nvPr/>
        </p:nvSpPr>
        <p:spPr>
          <a:xfrm>
            <a:off x="753000" y="1104925"/>
            <a:ext cx="7638000" cy="192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Are they correlated?</a:t>
            </a:r>
            <a:endParaRPr sz="4800">
              <a:solidFill>
                <a:schemeClr val="lt1"/>
              </a:solidFill>
              <a:latin typeface="Roboto Black"/>
              <a:ea typeface="Roboto Black"/>
              <a:cs typeface="Roboto Black"/>
              <a:sym typeface="Roboto Black"/>
            </a:endParaRPr>
          </a:p>
        </p:txBody>
      </p:sp>
      <p:sp>
        <p:nvSpPr>
          <p:cNvPr id="334" name="Google Shape;334;gef23ea4b3c_0_30"/>
          <p:cNvSpPr txBox="1"/>
          <p:nvPr/>
        </p:nvSpPr>
        <p:spPr>
          <a:xfrm>
            <a:off x="1485900" y="2571756"/>
            <a:ext cx="6172200" cy="92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rgbClr val="00FFFF"/>
                </a:solidFill>
                <a:latin typeface="Roboto"/>
                <a:ea typeface="Roboto"/>
                <a:cs typeface="Roboto"/>
                <a:sym typeface="Roboto"/>
              </a:rPr>
              <a:t>Yes!</a:t>
            </a:r>
            <a:endParaRPr b="1" sz="4800">
              <a:solidFill>
                <a:srgbClr val="00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gef33548b87_0_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2.1  </a:t>
            </a:r>
            <a:r>
              <a:rPr b="1" lang="en" sz="2400">
                <a:solidFill>
                  <a:srgbClr val="295269"/>
                </a:solidFill>
                <a:latin typeface="Roboto"/>
                <a:ea typeface="Roboto"/>
                <a:cs typeface="Roboto"/>
                <a:sym typeface="Roboto"/>
              </a:rPr>
              <a:t>Both share the same shooting mechanics</a:t>
            </a:r>
            <a:endParaRPr b="1" sz="2400">
              <a:solidFill>
                <a:srgbClr val="295269"/>
              </a:solidFill>
              <a:latin typeface="Roboto"/>
              <a:ea typeface="Roboto"/>
              <a:cs typeface="Roboto"/>
              <a:sym typeface="Roboto"/>
            </a:endParaRPr>
          </a:p>
        </p:txBody>
      </p:sp>
      <p:sp>
        <p:nvSpPr>
          <p:cNvPr id="340" name="Google Shape;340;gef33548b87_0_8"/>
          <p:cNvSpPr txBox="1"/>
          <p:nvPr/>
        </p:nvSpPr>
        <p:spPr>
          <a:xfrm>
            <a:off x="311700" y="1201325"/>
            <a:ext cx="8386800" cy="3459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Free-throw</a:t>
            </a:r>
            <a:r>
              <a:rPr lang="en" sz="2400">
                <a:solidFill>
                  <a:schemeClr val="dk1"/>
                </a:solidFill>
                <a:latin typeface="Roboto"/>
                <a:ea typeface="Roboto"/>
                <a:cs typeface="Roboto"/>
                <a:sym typeface="Roboto"/>
              </a:rPr>
              <a:t>s and three-point shooting both require the shooter to be squared to the basket and have proper balance prior to shooting, and also requires a good follow-through after releasing the ball</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 sz="2400">
                <a:solidFill>
                  <a:schemeClr val="dk1"/>
                </a:solidFill>
                <a:latin typeface="Roboto"/>
                <a:ea typeface="Roboto"/>
                <a:cs typeface="Roboto"/>
                <a:sym typeface="Roboto"/>
              </a:rPr>
              <a:t>Repetition is key for consistent results</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4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24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gef33548b87_0_1"/>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a:t>
            </a:r>
            <a:r>
              <a:rPr b="1" lang="en" sz="2400">
                <a:solidFill>
                  <a:srgbClr val="295269"/>
                </a:solidFill>
                <a:latin typeface="Roboto"/>
                <a:ea typeface="Roboto"/>
                <a:cs typeface="Roboto"/>
                <a:sym typeface="Roboto"/>
              </a:rPr>
              <a:t>.2  </a:t>
            </a:r>
            <a:r>
              <a:rPr b="1" lang="en" sz="2400">
                <a:solidFill>
                  <a:srgbClr val="295269"/>
                </a:solidFill>
                <a:latin typeface="Roboto"/>
                <a:ea typeface="Roboto"/>
                <a:cs typeface="Roboto"/>
                <a:sym typeface="Roboto"/>
              </a:rPr>
              <a:t>Three-point distance in the NBA is longer compared to the NCAA</a:t>
            </a:r>
            <a:endParaRPr b="1" sz="2400">
              <a:solidFill>
                <a:srgbClr val="295269"/>
              </a:solidFill>
              <a:latin typeface="Roboto"/>
              <a:ea typeface="Roboto"/>
              <a:cs typeface="Roboto"/>
              <a:sym typeface="Roboto"/>
            </a:endParaRPr>
          </a:p>
        </p:txBody>
      </p:sp>
      <p:sp>
        <p:nvSpPr>
          <p:cNvPr id="346" name="Google Shape;346;gef33548b87_0_1"/>
          <p:cNvSpPr txBox="1"/>
          <p:nvPr/>
        </p:nvSpPr>
        <p:spPr>
          <a:xfrm>
            <a:off x="311700" y="1201325"/>
            <a:ext cx="4260300" cy="3459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23 feet, 9 inches (NBA) vs </a:t>
            </a:r>
            <a:r>
              <a:rPr lang="en" sz="1800">
                <a:solidFill>
                  <a:schemeClr val="dk1"/>
                </a:solidFill>
                <a:latin typeface="Roboto"/>
                <a:ea typeface="Roboto"/>
                <a:cs typeface="Roboto"/>
                <a:sym typeface="Roboto"/>
              </a:rPr>
              <a:t>22 feet, 1.75 inches (elsewhere)</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This emphasizes the need of proper form, so players who have this discipline prior to the NBA can easily adjust to the further distance</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p:txBody>
      </p:sp>
      <p:pic>
        <p:nvPicPr>
          <p:cNvPr descr="NCAA votes to move back men&amp;#39;s 3-point line again, among other rule changes  | The Seattle Times" id="347" name="Google Shape;347;gef33548b87_0_1"/>
          <p:cNvPicPr preferRelativeResize="0"/>
          <p:nvPr/>
        </p:nvPicPr>
        <p:blipFill>
          <a:blip r:embed="rId3">
            <a:alphaModFix/>
          </a:blip>
          <a:stretch>
            <a:fillRect/>
          </a:stretch>
        </p:blipFill>
        <p:spPr>
          <a:xfrm>
            <a:off x="4959125" y="1201325"/>
            <a:ext cx="3575255" cy="345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ef4d8fb7e0_0_17"/>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2400"/>
              <a:buFont typeface="Arial"/>
              <a:buNone/>
            </a:pPr>
            <a:r>
              <a:rPr b="1" lang="en" sz="2400">
                <a:solidFill>
                  <a:srgbClr val="295269"/>
                </a:solidFill>
                <a:latin typeface="Roboto"/>
                <a:ea typeface="Roboto"/>
                <a:cs typeface="Roboto"/>
                <a:sym typeface="Roboto"/>
              </a:rPr>
              <a:t>2</a:t>
            </a:r>
            <a:r>
              <a:rPr b="1" lang="en" sz="2400">
                <a:solidFill>
                  <a:srgbClr val="295269"/>
                </a:solidFill>
                <a:latin typeface="Roboto"/>
                <a:ea typeface="Roboto"/>
                <a:cs typeface="Roboto"/>
                <a:sym typeface="Roboto"/>
              </a:rPr>
              <a:t>.3 Which players will we be looking at?</a:t>
            </a:r>
            <a:endParaRPr b="1" sz="2400">
              <a:solidFill>
                <a:srgbClr val="295269"/>
              </a:solidFill>
              <a:latin typeface="Roboto"/>
              <a:ea typeface="Roboto"/>
              <a:cs typeface="Roboto"/>
              <a:sym typeface="Roboto"/>
            </a:endParaRPr>
          </a:p>
        </p:txBody>
      </p:sp>
      <p:sp>
        <p:nvSpPr>
          <p:cNvPr id="353" name="Google Shape;353;gef4d8fb7e0_0_17"/>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Data will be based off of the 2018-2019 NBA Season.</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To be in this dataset, players must meet the following criteria:</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Played in at least half a season’s worth of games (41)</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Averaged at least 2 three-pointers made per game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Played in the NCAA</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Played in at least 20 games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Averaged at least 2.5 FTA and 2.5 FG3A</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Resulted in a total of </a:t>
            </a:r>
            <a:r>
              <a:rPr lang="en" sz="1200" u="sng">
                <a:solidFill>
                  <a:schemeClr val="hlink"/>
                </a:solidFill>
                <a:latin typeface="Roboto"/>
                <a:ea typeface="Roboto"/>
                <a:cs typeface="Roboto"/>
                <a:sym typeface="Roboto"/>
                <a:hlinkClick r:id="rId3"/>
              </a:rPr>
              <a:t>23 players</a:t>
            </a:r>
            <a:endParaRPr sz="1200">
              <a:solidFill>
                <a:schemeClr val="dk1"/>
              </a:solidFill>
              <a:latin typeface="Roboto"/>
              <a:ea typeface="Roboto"/>
              <a:cs typeface="Roboto"/>
              <a:sym typeface="Roboto"/>
            </a:endParaRPr>
          </a:p>
        </p:txBody>
      </p:sp>
      <p:graphicFrame>
        <p:nvGraphicFramePr>
          <p:cNvPr id="354" name="Google Shape;354;gef4d8fb7e0_0_17"/>
          <p:cNvGraphicFramePr/>
          <p:nvPr/>
        </p:nvGraphicFramePr>
        <p:xfrm>
          <a:off x="177975" y="3189000"/>
          <a:ext cx="3000000" cy="3000000"/>
        </p:xfrm>
        <a:graphic>
          <a:graphicData uri="http://schemas.openxmlformats.org/drawingml/2006/table">
            <a:tbl>
              <a:tblPr>
                <a:noFill/>
                <a:tableStyleId>{104179D2-C450-47E8-8200-C905B23EC32B}</a:tableStyleId>
              </a:tblPr>
              <a:tblGrid>
                <a:gridCol w="2466900"/>
                <a:gridCol w="854575"/>
                <a:gridCol w="805800"/>
                <a:gridCol w="793625"/>
              </a:tblGrid>
              <a:tr h="416800">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Player</a:t>
                      </a:r>
                      <a:endParaRPr b="1" sz="1000" u="none" cap="none" strike="noStrike">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FG3%</a:t>
                      </a:r>
                      <a:endParaRPr b="1" sz="1000">
                        <a:solidFill>
                          <a:srgbClr val="FFFFFF"/>
                        </a:solidFill>
                      </a:endParaRPr>
                    </a:p>
                    <a:p>
                      <a:pPr indent="0" lvl="0" marL="0" marR="0" rtl="0" algn="l">
                        <a:lnSpc>
                          <a:spcPct val="100000"/>
                        </a:lnSpc>
                        <a:spcBef>
                          <a:spcPts val="0"/>
                        </a:spcBef>
                        <a:spcAft>
                          <a:spcPts val="0"/>
                        </a:spcAft>
                        <a:buNone/>
                      </a:pPr>
                      <a:r>
                        <a:rPr b="1" lang="en" sz="1000">
                          <a:solidFill>
                            <a:srgbClr val="FFFFFF"/>
                          </a:solidFill>
                        </a:rPr>
                        <a:t>(NBA)</a:t>
                      </a:r>
                      <a:endParaRPr b="1" sz="1000">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None/>
                      </a:pPr>
                      <a:r>
                        <a:rPr b="1" lang="en" sz="1000">
                          <a:solidFill>
                            <a:srgbClr val="FFFFFF"/>
                          </a:solidFill>
                        </a:rPr>
                        <a:t>FG3%</a:t>
                      </a:r>
                      <a:endParaRPr b="1" sz="1000">
                        <a:solidFill>
                          <a:srgbClr val="FFFFFF"/>
                        </a:solidFill>
                      </a:endParaRPr>
                    </a:p>
                    <a:p>
                      <a:pPr indent="0" lvl="0" marL="0" marR="0" rtl="0" algn="l">
                        <a:lnSpc>
                          <a:spcPct val="100000"/>
                        </a:lnSpc>
                        <a:spcBef>
                          <a:spcPts val="0"/>
                        </a:spcBef>
                        <a:spcAft>
                          <a:spcPts val="0"/>
                        </a:spcAft>
                        <a:buNone/>
                      </a:pPr>
                      <a:r>
                        <a:rPr b="1" lang="en" sz="1000">
                          <a:solidFill>
                            <a:srgbClr val="FFFFFF"/>
                          </a:solidFill>
                        </a:rPr>
                        <a:t>(NCAA)</a:t>
                      </a:r>
                      <a:endParaRPr b="1" sz="1000">
                        <a:solidFill>
                          <a:srgbClr val="FFFFFF"/>
                        </a:solidFill>
                      </a:endParaRPr>
                    </a:p>
                  </a:txBody>
                  <a:tcPr marT="91425" marB="91425" marR="91425" marL="91425">
                    <a:solidFill>
                      <a:srgbClr val="204056">
                        <a:alpha val="81570"/>
                      </a:srgbClr>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FT</a:t>
                      </a:r>
                      <a:r>
                        <a:rPr b="1" lang="en" sz="1000">
                          <a:solidFill>
                            <a:srgbClr val="FFFFFF"/>
                          </a:solidFill>
                        </a:rPr>
                        <a:t>%</a:t>
                      </a:r>
                      <a:endParaRPr b="1" sz="1000">
                        <a:solidFill>
                          <a:srgbClr val="FFFFFF"/>
                        </a:solidFill>
                      </a:endParaRPr>
                    </a:p>
                    <a:p>
                      <a:pPr indent="0" lvl="0" marL="0" marR="0" rtl="0" algn="l">
                        <a:lnSpc>
                          <a:spcPct val="100000"/>
                        </a:lnSpc>
                        <a:spcBef>
                          <a:spcPts val="0"/>
                        </a:spcBef>
                        <a:spcAft>
                          <a:spcPts val="0"/>
                        </a:spcAft>
                        <a:buClr>
                          <a:srgbClr val="000000"/>
                        </a:buClr>
                        <a:buSzPts val="1000"/>
                        <a:buFont typeface="Arial"/>
                        <a:buNone/>
                      </a:pPr>
                      <a:r>
                        <a:rPr b="1" lang="en" sz="1000">
                          <a:solidFill>
                            <a:srgbClr val="FFFFFF"/>
                          </a:solidFill>
                        </a:rPr>
                        <a:t>(NCAA)</a:t>
                      </a:r>
                      <a:endParaRPr b="1" sz="1000">
                        <a:solidFill>
                          <a:srgbClr val="FFFFFF"/>
                        </a:solidFill>
                      </a:endParaRPr>
                    </a:p>
                  </a:txBody>
                  <a:tcPr marT="91425" marB="91425" marR="91425" marL="91425">
                    <a:solidFill>
                      <a:srgbClr val="204056">
                        <a:alpha val="81570"/>
                      </a:srgbClr>
                    </a:solidFill>
                  </a:tcPr>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Joe Harris</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0.474</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0.407</a:t>
                      </a:r>
                      <a:endParaRPr sz="1000"/>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0.722</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Danny Green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0.455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0.375</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0.845</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Stephen Curry</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0.437</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0.412</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0.876</a:t>
                      </a:r>
                      <a:endParaRPr sz="1000" u="none" cap="none" strike="noStrike"/>
                    </a:p>
                  </a:txBody>
                  <a:tcPr marT="91425" marB="91425" marR="91425" marL="91425"/>
                </a:tc>
              </a:tr>
              <a:tr h="335475">
                <a:tc>
                  <a:txBody>
                    <a:bodyPr/>
                    <a:lstStyle/>
                    <a:p>
                      <a:pPr indent="0" lvl="0" marL="0" marR="0" rtl="0" algn="l">
                        <a:lnSpc>
                          <a:spcPct val="100000"/>
                        </a:lnSpc>
                        <a:spcBef>
                          <a:spcPts val="0"/>
                        </a:spcBef>
                        <a:spcAft>
                          <a:spcPts val="0"/>
                        </a:spcAft>
                        <a:buClr>
                          <a:srgbClr val="000000"/>
                        </a:buClr>
                        <a:buSzPts val="800"/>
                        <a:buFont typeface="Arial"/>
                        <a:buNone/>
                      </a:pPr>
                      <a:r>
                        <a:rPr lang="en" sz="1000"/>
                        <a:t>Buddy Hield</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0.427</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None/>
                      </a:pPr>
                      <a:r>
                        <a:rPr lang="en" sz="1000"/>
                        <a:t>0.390</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800"/>
                        <a:buFont typeface="Arial"/>
                        <a:buNone/>
                      </a:pPr>
                      <a:r>
                        <a:rPr lang="en" sz="1000"/>
                        <a:t>0.836</a:t>
                      </a:r>
                      <a:endParaRPr sz="1000" u="none" cap="none" strike="noStrike"/>
                    </a:p>
                  </a:txBody>
                  <a:tcPr marT="91425" marB="91425" marR="91425" marL="91425"/>
                </a:tc>
              </a:tr>
            </a:tbl>
          </a:graphicData>
        </a:graphic>
      </p:graphicFrame>
      <p:sp>
        <p:nvSpPr>
          <p:cNvPr id="355" name="Google Shape;355;gef4d8fb7e0_0_17"/>
          <p:cNvSpPr txBox="1"/>
          <p:nvPr/>
        </p:nvSpPr>
        <p:spPr>
          <a:xfrm>
            <a:off x="5654775" y="2862963"/>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Joe Harris</a:t>
            </a:r>
            <a:endParaRPr sz="800"/>
          </a:p>
        </p:txBody>
      </p:sp>
      <p:sp>
        <p:nvSpPr>
          <p:cNvPr id="356" name="Google Shape;356;gef4d8fb7e0_0_17"/>
          <p:cNvSpPr txBox="1"/>
          <p:nvPr/>
        </p:nvSpPr>
        <p:spPr>
          <a:xfrm>
            <a:off x="7292425" y="2862963"/>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Danny Green</a:t>
            </a:r>
            <a:endParaRPr sz="800"/>
          </a:p>
        </p:txBody>
      </p:sp>
      <p:sp>
        <p:nvSpPr>
          <p:cNvPr id="357" name="Google Shape;357;gef4d8fb7e0_0_17"/>
          <p:cNvSpPr txBox="1"/>
          <p:nvPr/>
        </p:nvSpPr>
        <p:spPr>
          <a:xfrm>
            <a:off x="5685350" y="490352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Stephen Curry</a:t>
            </a:r>
            <a:endParaRPr sz="800"/>
          </a:p>
        </p:txBody>
      </p:sp>
      <p:pic>
        <p:nvPicPr>
          <p:cNvPr descr="Photo of Joe Harris" id="358" name="Google Shape;358;gef4d8fb7e0_0_17"/>
          <p:cNvPicPr preferRelativeResize="0"/>
          <p:nvPr/>
        </p:nvPicPr>
        <p:blipFill>
          <a:blip r:embed="rId4">
            <a:alphaModFix/>
          </a:blip>
          <a:stretch>
            <a:fillRect/>
          </a:stretch>
        </p:blipFill>
        <p:spPr>
          <a:xfrm>
            <a:off x="5593575" y="1148463"/>
            <a:ext cx="1143000" cy="1714500"/>
          </a:xfrm>
          <a:prstGeom prst="rect">
            <a:avLst/>
          </a:prstGeom>
          <a:noFill/>
          <a:ln>
            <a:noFill/>
          </a:ln>
        </p:spPr>
      </p:pic>
      <p:pic>
        <p:nvPicPr>
          <p:cNvPr descr="Photo of Danny Green" id="359" name="Google Shape;359;gef4d8fb7e0_0_17"/>
          <p:cNvPicPr preferRelativeResize="0"/>
          <p:nvPr/>
        </p:nvPicPr>
        <p:blipFill>
          <a:blip r:embed="rId5">
            <a:alphaModFix/>
          </a:blip>
          <a:stretch>
            <a:fillRect/>
          </a:stretch>
        </p:blipFill>
        <p:spPr>
          <a:xfrm>
            <a:off x="7292425" y="1148463"/>
            <a:ext cx="1143000" cy="1714500"/>
          </a:xfrm>
          <a:prstGeom prst="rect">
            <a:avLst/>
          </a:prstGeom>
          <a:noFill/>
          <a:ln>
            <a:noFill/>
          </a:ln>
        </p:spPr>
      </p:pic>
      <p:pic>
        <p:nvPicPr>
          <p:cNvPr descr="Photo of Stephen Curry" id="360" name="Google Shape;360;gef4d8fb7e0_0_17"/>
          <p:cNvPicPr preferRelativeResize="0"/>
          <p:nvPr/>
        </p:nvPicPr>
        <p:blipFill>
          <a:blip r:embed="rId6">
            <a:alphaModFix/>
          </a:blip>
          <a:stretch>
            <a:fillRect/>
          </a:stretch>
        </p:blipFill>
        <p:spPr>
          <a:xfrm>
            <a:off x="5593575" y="3189000"/>
            <a:ext cx="1143000" cy="1714500"/>
          </a:xfrm>
          <a:prstGeom prst="rect">
            <a:avLst/>
          </a:prstGeom>
          <a:noFill/>
          <a:ln>
            <a:noFill/>
          </a:ln>
        </p:spPr>
      </p:pic>
      <p:pic>
        <p:nvPicPr>
          <p:cNvPr descr="Photo of Buddy Hield" id="361" name="Google Shape;361;gef4d8fb7e0_0_17"/>
          <p:cNvPicPr preferRelativeResize="0"/>
          <p:nvPr/>
        </p:nvPicPr>
        <p:blipFill>
          <a:blip r:embed="rId7">
            <a:alphaModFix/>
          </a:blip>
          <a:stretch>
            <a:fillRect/>
          </a:stretch>
        </p:blipFill>
        <p:spPr>
          <a:xfrm>
            <a:off x="7292425" y="3189000"/>
            <a:ext cx="1143000" cy="1714500"/>
          </a:xfrm>
          <a:prstGeom prst="rect">
            <a:avLst/>
          </a:prstGeom>
          <a:noFill/>
          <a:ln>
            <a:noFill/>
          </a:ln>
        </p:spPr>
      </p:pic>
      <p:sp>
        <p:nvSpPr>
          <p:cNvPr id="362" name="Google Shape;362;gef4d8fb7e0_0_17"/>
          <p:cNvSpPr txBox="1"/>
          <p:nvPr/>
        </p:nvSpPr>
        <p:spPr>
          <a:xfrm>
            <a:off x="7353625" y="4903525"/>
            <a:ext cx="1020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Buddy Hield</a:t>
            </a:r>
            <a:endParaRPr sz="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